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14"/>
  </p:notesMasterIdLst>
  <p:handoutMasterIdLst>
    <p:handoutMasterId r:id="rId15"/>
  </p:handoutMasterIdLst>
  <p:sldIdLst>
    <p:sldId id="256" r:id="rId2"/>
    <p:sldId id="258" r:id="rId3"/>
    <p:sldId id="261" r:id="rId4"/>
    <p:sldId id="262" r:id="rId5"/>
    <p:sldId id="264" r:id="rId6"/>
    <p:sldId id="270" r:id="rId7"/>
    <p:sldId id="265" r:id="rId8"/>
    <p:sldId id="268" r:id="rId9"/>
    <p:sldId id="267" r:id="rId10"/>
    <p:sldId id="271" r:id="rId11"/>
    <p:sldId id="269" r:id="rId12"/>
    <p:sldId id="263" r:id="rId13"/>
  </p:sldIdLst>
  <p:sldSz cx="12192000" cy="6858000"/>
  <p:notesSz cx="6858000" cy="9144000"/>
  <p:defaultTextStyle>
    <a:defPPr rtl="0">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79" d="100"/>
          <a:sy n="79" d="100"/>
        </p:scale>
        <p:origin x="850" y="72"/>
      </p:cViewPr>
      <p:guideLst/>
    </p:cSldViewPr>
  </p:slideViewPr>
  <p:notesTextViewPr>
    <p:cViewPr>
      <p:scale>
        <a:sx n="1" d="1"/>
        <a:sy n="1" d="1"/>
      </p:scale>
      <p:origin x="0" y="-240"/>
    </p:cViewPr>
  </p:notesTextViewPr>
  <p:notesViewPr>
    <p:cSldViewPr snapToGrid="0">
      <p:cViewPr varScale="1">
        <p:scale>
          <a:sx n="89" d="100"/>
          <a:sy n="89" d="100"/>
        </p:scale>
        <p:origin x="378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F368B05-2D38-44D6-B8DA-599D4A9E42B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2681012A-122D-475C-A900-C31EAF4E191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502FC4-2826-4189-9A5A-4802B82D90F9}" type="datetimeFigureOut">
              <a:rPr lang="fr-FR" smtClean="0"/>
              <a:t>24/01/2025</a:t>
            </a:fld>
            <a:endParaRPr lang="fr-FR"/>
          </a:p>
        </p:txBody>
      </p:sp>
      <p:sp>
        <p:nvSpPr>
          <p:cNvPr id="4" name="Espace réservé du pied de page 3">
            <a:extLst>
              <a:ext uri="{FF2B5EF4-FFF2-40B4-BE49-F238E27FC236}">
                <a16:creationId xmlns:a16="http://schemas.microsoft.com/office/drawing/2014/main" id="{82554434-9A0E-4261-9D33-B9B86CA7C17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9F980ABD-941E-484C-95AE-BBA0656FBE2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79CB67-650C-4C62-AD51-A107FCCEC4E1}" type="slidenum">
              <a:rPr lang="fr-FR" smtClean="0"/>
              <a:t>‹N°›</a:t>
            </a:fld>
            <a:endParaRPr lang="fr-FR"/>
          </a:p>
        </p:txBody>
      </p:sp>
    </p:spTree>
    <p:extLst>
      <p:ext uri="{BB962C8B-B14F-4D97-AF65-F5344CB8AC3E}">
        <p14:creationId xmlns:p14="http://schemas.microsoft.com/office/powerpoint/2010/main" val="12594460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noProof="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EA84B2-E620-4EFC-AE95-6DDE4155F805}" type="datetimeFigureOut">
              <a:rPr lang="fr-FR" noProof="0" smtClean="0"/>
              <a:t>24/01/2025</a:t>
            </a:fld>
            <a:endParaRPr lang="fr-FR" noProof="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noProof="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0" dirty="0"/>
              <a:t>Modifiez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noProof="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E15328-2FD5-4AB1-B846-CCAE8EA09498}" type="slidenum">
              <a:rPr lang="fr-FR" noProof="0" smtClean="0"/>
              <a:t>‹N°›</a:t>
            </a:fld>
            <a:endParaRPr lang="fr-FR" noProof="0"/>
          </a:p>
        </p:txBody>
      </p:sp>
    </p:spTree>
    <p:extLst>
      <p:ext uri="{BB962C8B-B14F-4D97-AF65-F5344CB8AC3E}">
        <p14:creationId xmlns:p14="http://schemas.microsoft.com/office/powerpoint/2010/main" val="312457012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7E15328-2FD5-4AB1-B846-CCAE8EA09498}" type="slidenum">
              <a:rPr lang="fr-FR" smtClean="0"/>
              <a:t>1</a:t>
            </a:fld>
            <a:endParaRPr lang="fr-FR"/>
          </a:p>
        </p:txBody>
      </p:sp>
    </p:spTree>
    <p:extLst>
      <p:ext uri="{BB962C8B-B14F-4D97-AF65-F5344CB8AC3E}">
        <p14:creationId xmlns:p14="http://schemas.microsoft.com/office/powerpoint/2010/main" val="3976077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03072-07DD-25D8-5B0B-472A42510D9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19FCDE1-2F3C-F358-C9C2-0321F3B4F1B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F9F4F55-8E99-F5A8-E75E-5FDE1F7AD3AB}"/>
              </a:ext>
            </a:extLst>
          </p:cNvPr>
          <p:cNvSpPr>
            <a:spLocks noGrp="1"/>
          </p:cNvSpPr>
          <p:nvPr>
            <p:ph type="body" idx="1"/>
          </p:nvPr>
        </p:nvSpPr>
        <p:spPr/>
        <p:txBody>
          <a:bodyPr/>
          <a:lstStyle/>
          <a:p>
            <a:r>
              <a:rPr lang="fr-FR" dirty="0"/>
              <a:t>Dernière GPO écrite gagne</a:t>
            </a:r>
          </a:p>
          <a:p>
            <a:r>
              <a:rPr lang="fr-FR" dirty="0" err="1"/>
              <a:t>Enforced</a:t>
            </a:r>
            <a:r>
              <a:rPr lang="fr-FR" dirty="0"/>
              <a:t> Gagne toujours</a:t>
            </a:r>
          </a:p>
          <a:p>
            <a:r>
              <a:rPr lang="fr-FR" dirty="0"/>
              <a:t>Non config = pas de contradiction possible</a:t>
            </a:r>
          </a:p>
        </p:txBody>
      </p:sp>
      <p:sp>
        <p:nvSpPr>
          <p:cNvPr id="4" name="Espace réservé du numéro de diapositive 3">
            <a:extLst>
              <a:ext uri="{FF2B5EF4-FFF2-40B4-BE49-F238E27FC236}">
                <a16:creationId xmlns:a16="http://schemas.microsoft.com/office/drawing/2014/main" id="{D8A52E6A-1B2C-94E1-96C8-2895B411777F}"/>
              </a:ext>
            </a:extLst>
          </p:cNvPr>
          <p:cNvSpPr>
            <a:spLocks noGrp="1"/>
          </p:cNvSpPr>
          <p:nvPr>
            <p:ph type="sldNum" sz="quarter" idx="5"/>
          </p:nvPr>
        </p:nvSpPr>
        <p:spPr/>
        <p:txBody>
          <a:bodyPr/>
          <a:lstStyle/>
          <a:p>
            <a:fld id="{C7E15328-2FD5-4AB1-B846-CCAE8EA09498}" type="slidenum">
              <a:rPr lang="fr-FR" smtClean="0"/>
              <a:t>10</a:t>
            </a:fld>
            <a:endParaRPr lang="fr-FR"/>
          </a:p>
        </p:txBody>
      </p:sp>
    </p:spTree>
    <p:extLst>
      <p:ext uri="{BB962C8B-B14F-4D97-AF65-F5344CB8AC3E}">
        <p14:creationId xmlns:p14="http://schemas.microsoft.com/office/powerpoint/2010/main" val="1829158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B3362-1E32-B790-F860-182D0FC59CD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379B4FA-F6A4-7E8A-D38A-EBC3145FDB5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7E4A1E4-653F-10AC-BCF7-DB639FD016F9}"/>
              </a:ext>
            </a:extLst>
          </p:cNvPr>
          <p:cNvSpPr>
            <a:spLocks noGrp="1"/>
          </p:cNvSpPr>
          <p:nvPr>
            <p:ph type="body" idx="1"/>
          </p:nvPr>
        </p:nvSpPr>
        <p:spPr/>
        <p:txBody>
          <a:bodyPr/>
          <a:lstStyle/>
          <a:p>
            <a:r>
              <a:rPr lang="fr-FR" dirty="0"/>
              <a:t>Pour plus de sureté, </a:t>
            </a:r>
            <a:r>
              <a:rPr lang="fr-FR" dirty="0" err="1"/>
              <a:t>GPUdate</a:t>
            </a:r>
            <a:r>
              <a:rPr lang="fr-FR" dirty="0"/>
              <a:t> /force</a:t>
            </a:r>
          </a:p>
          <a:p>
            <a:r>
              <a:rPr lang="fr-FR" dirty="0"/>
              <a:t>Vérifier héritage sur ou onglet GP </a:t>
            </a:r>
            <a:r>
              <a:rPr lang="fr-FR" dirty="0" err="1"/>
              <a:t>Inheritance</a:t>
            </a:r>
            <a:endParaRPr lang="fr-FR" dirty="0"/>
          </a:p>
          <a:p>
            <a:r>
              <a:rPr lang="fr-FR" dirty="0"/>
              <a:t>Onglet </a:t>
            </a:r>
            <a:r>
              <a:rPr lang="fr-FR" dirty="0" err="1"/>
              <a:t>Linked</a:t>
            </a:r>
            <a:r>
              <a:rPr lang="fr-FR" dirty="0"/>
              <a:t> = GPO directement lié à OU</a:t>
            </a:r>
          </a:p>
        </p:txBody>
      </p:sp>
      <p:sp>
        <p:nvSpPr>
          <p:cNvPr id="4" name="Espace réservé du numéro de diapositive 3">
            <a:extLst>
              <a:ext uri="{FF2B5EF4-FFF2-40B4-BE49-F238E27FC236}">
                <a16:creationId xmlns:a16="http://schemas.microsoft.com/office/drawing/2014/main" id="{C6833460-8B6B-BAF4-15E2-9216FE557828}"/>
              </a:ext>
            </a:extLst>
          </p:cNvPr>
          <p:cNvSpPr>
            <a:spLocks noGrp="1"/>
          </p:cNvSpPr>
          <p:nvPr>
            <p:ph type="sldNum" sz="quarter" idx="5"/>
          </p:nvPr>
        </p:nvSpPr>
        <p:spPr/>
        <p:txBody>
          <a:bodyPr/>
          <a:lstStyle/>
          <a:p>
            <a:fld id="{C7E15328-2FD5-4AB1-B846-CCAE8EA09498}" type="slidenum">
              <a:rPr lang="fr-FR" smtClean="0"/>
              <a:t>11</a:t>
            </a:fld>
            <a:endParaRPr lang="fr-FR"/>
          </a:p>
        </p:txBody>
      </p:sp>
    </p:spTree>
    <p:extLst>
      <p:ext uri="{BB962C8B-B14F-4D97-AF65-F5344CB8AC3E}">
        <p14:creationId xmlns:p14="http://schemas.microsoft.com/office/powerpoint/2010/main" val="3529999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7E15328-2FD5-4AB1-B846-CCAE8EA09498}" type="slidenum">
              <a:rPr lang="fr-FR" smtClean="0"/>
              <a:t>12</a:t>
            </a:fld>
            <a:endParaRPr lang="fr-FR"/>
          </a:p>
        </p:txBody>
      </p:sp>
    </p:spTree>
    <p:extLst>
      <p:ext uri="{BB962C8B-B14F-4D97-AF65-F5344CB8AC3E}">
        <p14:creationId xmlns:p14="http://schemas.microsoft.com/office/powerpoint/2010/main" val="4193590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r>
              <a:rPr lang="fr-FR" dirty="0"/>
              <a:t>Groupe de stratégie de sécu appliqué aux objets ordi et user dans l’AD</a:t>
            </a:r>
          </a:p>
          <a:p>
            <a:pPr marL="171450" indent="-171450">
              <a:buFontTx/>
              <a:buChar char="-"/>
            </a:pPr>
            <a:endParaRPr lang="fr-FR" dirty="0"/>
          </a:p>
          <a:p>
            <a:pPr marL="171450" indent="-171450">
              <a:buFontTx/>
              <a:buChar char="-"/>
            </a:pPr>
            <a:r>
              <a:rPr lang="fr-FR" dirty="0"/>
              <a:t>Mapper des lecteurs réseau</a:t>
            </a:r>
          </a:p>
          <a:p>
            <a:pPr marL="171450" indent="-171450">
              <a:buFontTx/>
              <a:buChar char="-"/>
            </a:pPr>
            <a:r>
              <a:rPr lang="fr-FR" dirty="0"/>
              <a:t>Installer des imprimantes</a:t>
            </a:r>
          </a:p>
          <a:p>
            <a:pPr marL="171450" indent="-171450">
              <a:buFontTx/>
              <a:buChar char="-"/>
            </a:pPr>
            <a:r>
              <a:rPr lang="fr-FR" dirty="0"/>
              <a:t>Bloquer l’accès au panneau de contrôle</a:t>
            </a:r>
          </a:p>
          <a:p>
            <a:pPr marL="171450" indent="-171450">
              <a:buFontTx/>
              <a:buChar char="-"/>
            </a:pPr>
            <a:r>
              <a:rPr lang="fr-FR" dirty="0"/>
              <a:t>Forcer l’affichage d’un fond d’écran spécifique</a:t>
            </a:r>
          </a:p>
        </p:txBody>
      </p:sp>
      <p:sp>
        <p:nvSpPr>
          <p:cNvPr id="4" name="Espace réservé du numéro de diapositive 3"/>
          <p:cNvSpPr>
            <a:spLocks noGrp="1"/>
          </p:cNvSpPr>
          <p:nvPr>
            <p:ph type="sldNum" sz="quarter" idx="5"/>
          </p:nvPr>
        </p:nvSpPr>
        <p:spPr/>
        <p:txBody>
          <a:bodyPr/>
          <a:lstStyle/>
          <a:p>
            <a:fld id="{C7E15328-2FD5-4AB1-B846-CCAE8EA09498}" type="slidenum">
              <a:rPr lang="fr-FR" smtClean="0"/>
              <a:t>2</a:t>
            </a:fld>
            <a:endParaRPr lang="fr-FR"/>
          </a:p>
        </p:txBody>
      </p:sp>
    </p:spTree>
    <p:extLst>
      <p:ext uri="{BB962C8B-B14F-4D97-AF65-F5344CB8AC3E}">
        <p14:creationId xmlns:p14="http://schemas.microsoft.com/office/powerpoint/2010/main" val="2117674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7E15328-2FD5-4AB1-B846-CCAE8EA09498}" type="slidenum">
              <a:rPr lang="fr-FR" smtClean="0"/>
              <a:t>3</a:t>
            </a:fld>
            <a:endParaRPr lang="fr-FR"/>
          </a:p>
        </p:txBody>
      </p:sp>
    </p:spTree>
    <p:extLst>
      <p:ext uri="{BB962C8B-B14F-4D97-AF65-F5344CB8AC3E}">
        <p14:creationId xmlns:p14="http://schemas.microsoft.com/office/powerpoint/2010/main" val="3197724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GPO stockées dans répertoire </a:t>
            </a:r>
            <a:r>
              <a:rPr lang="fr-FR" dirty="0" err="1"/>
              <a:t>SysVol</a:t>
            </a:r>
            <a:endParaRPr lang="fr-FR" dirty="0"/>
          </a:p>
        </p:txBody>
      </p:sp>
      <p:sp>
        <p:nvSpPr>
          <p:cNvPr id="4" name="Espace réservé du numéro de diapositive 3"/>
          <p:cNvSpPr>
            <a:spLocks noGrp="1"/>
          </p:cNvSpPr>
          <p:nvPr>
            <p:ph type="sldNum" sz="quarter" idx="5"/>
          </p:nvPr>
        </p:nvSpPr>
        <p:spPr/>
        <p:txBody>
          <a:bodyPr/>
          <a:lstStyle/>
          <a:p>
            <a:fld id="{C7E15328-2FD5-4AB1-B846-CCAE8EA09498}" type="slidenum">
              <a:rPr lang="fr-FR" smtClean="0"/>
              <a:t>4</a:t>
            </a:fld>
            <a:endParaRPr lang="fr-FR"/>
          </a:p>
        </p:txBody>
      </p:sp>
    </p:spTree>
    <p:extLst>
      <p:ext uri="{BB962C8B-B14F-4D97-AF65-F5344CB8AC3E}">
        <p14:creationId xmlns:p14="http://schemas.microsoft.com/office/powerpoint/2010/main" val="1726438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ECFF9-1CB8-C1B5-3BE5-3F077662EEE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1BADDD9-AF28-6099-B026-11527C15C11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12143AD-873F-F9DE-D488-989F1A1AEA7B}"/>
              </a:ext>
            </a:extLst>
          </p:cNvPr>
          <p:cNvSpPr>
            <a:spLocks noGrp="1"/>
          </p:cNvSpPr>
          <p:nvPr>
            <p:ph type="body" idx="1"/>
          </p:nvPr>
        </p:nvSpPr>
        <p:spPr/>
        <p:txBody>
          <a:bodyPr/>
          <a:lstStyle/>
          <a:p>
            <a:r>
              <a:rPr lang="fr-FR" dirty="0"/>
              <a:t>Default Domain Policy</a:t>
            </a:r>
          </a:p>
          <a:p>
            <a:r>
              <a:rPr lang="fr-FR" dirty="0"/>
              <a:t>Racine domaine</a:t>
            </a:r>
          </a:p>
          <a:p>
            <a:r>
              <a:rPr lang="fr-FR" dirty="0"/>
              <a:t>Longueur minimum du MDP Complexité Age</a:t>
            </a:r>
          </a:p>
        </p:txBody>
      </p:sp>
      <p:sp>
        <p:nvSpPr>
          <p:cNvPr id="4" name="Espace réservé du numéro de diapositive 3">
            <a:extLst>
              <a:ext uri="{FF2B5EF4-FFF2-40B4-BE49-F238E27FC236}">
                <a16:creationId xmlns:a16="http://schemas.microsoft.com/office/drawing/2014/main" id="{7E423417-501A-351B-1130-DA069297C666}"/>
              </a:ext>
            </a:extLst>
          </p:cNvPr>
          <p:cNvSpPr>
            <a:spLocks noGrp="1"/>
          </p:cNvSpPr>
          <p:nvPr>
            <p:ph type="sldNum" sz="quarter" idx="5"/>
          </p:nvPr>
        </p:nvSpPr>
        <p:spPr/>
        <p:txBody>
          <a:bodyPr/>
          <a:lstStyle/>
          <a:p>
            <a:fld id="{C7E15328-2FD5-4AB1-B846-CCAE8EA09498}" type="slidenum">
              <a:rPr lang="fr-FR" smtClean="0"/>
              <a:t>5</a:t>
            </a:fld>
            <a:endParaRPr lang="fr-FR"/>
          </a:p>
        </p:txBody>
      </p:sp>
    </p:spTree>
    <p:extLst>
      <p:ext uri="{BB962C8B-B14F-4D97-AF65-F5344CB8AC3E}">
        <p14:creationId xmlns:p14="http://schemas.microsoft.com/office/powerpoint/2010/main" val="1758777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72A7B-7694-D160-B551-E0E71F5AA6F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F224D25-4D9B-9CF4-C886-1DC7CB841CE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8FCC14B-6A6B-8075-FA59-7B803A831D2A}"/>
              </a:ext>
            </a:extLst>
          </p:cNvPr>
          <p:cNvSpPr>
            <a:spLocks noGrp="1"/>
          </p:cNvSpPr>
          <p:nvPr>
            <p:ph type="body" idx="1"/>
          </p:nvPr>
        </p:nvSpPr>
        <p:spPr/>
        <p:txBody>
          <a:bodyPr/>
          <a:lstStyle/>
          <a:p>
            <a:r>
              <a:rPr lang="fr-FR" dirty="0"/>
              <a:t>Default </a:t>
            </a:r>
            <a:r>
              <a:rPr lang="fr-FR" dirty="0" err="1"/>
              <a:t>domain</a:t>
            </a:r>
            <a:r>
              <a:rPr lang="fr-FR" dirty="0"/>
              <a:t> </a:t>
            </a:r>
            <a:r>
              <a:rPr lang="fr-FR" dirty="0" err="1"/>
              <a:t>controller</a:t>
            </a:r>
            <a:r>
              <a:rPr lang="fr-FR" dirty="0"/>
              <a:t> </a:t>
            </a:r>
            <a:r>
              <a:rPr lang="fr-FR" dirty="0" err="1"/>
              <a:t>policy</a:t>
            </a:r>
            <a:endParaRPr lang="fr-FR" dirty="0"/>
          </a:p>
          <a:p>
            <a:r>
              <a:rPr lang="fr-FR" dirty="0"/>
              <a:t>Pour les serveurs DC</a:t>
            </a:r>
          </a:p>
          <a:p>
            <a:r>
              <a:rPr lang="fr-FR" dirty="0"/>
              <a:t>Empêche l’ouverture d’une session locale pour les </a:t>
            </a:r>
            <a:r>
              <a:rPr lang="fr-FR" dirty="0" err="1"/>
              <a:t>users</a:t>
            </a:r>
            <a:r>
              <a:rPr lang="fr-FR" dirty="0"/>
              <a:t> non admin</a:t>
            </a:r>
          </a:p>
        </p:txBody>
      </p:sp>
      <p:sp>
        <p:nvSpPr>
          <p:cNvPr id="4" name="Espace réservé du numéro de diapositive 3">
            <a:extLst>
              <a:ext uri="{FF2B5EF4-FFF2-40B4-BE49-F238E27FC236}">
                <a16:creationId xmlns:a16="http://schemas.microsoft.com/office/drawing/2014/main" id="{66EBF262-D752-A20D-C58D-59B33FD3E7D6}"/>
              </a:ext>
            </a:extLst>
          </p:cNvPr>
          <p:cNvSpPr>
            <a:spLocks noGrp="1"/>
          </p:cNvSpPr>
          <p:nvPr>
            <p:ph type="sldNum" sz="quarter" idx="5"/>
          </p:nvPr>
        </p:nvSpPr>
        <p:spPr/>
        <p:txBody>
          <a:bodyPr/>
          <a:lstStyle/>
          <a:p>
            <a:fld id="{C7E15328-2FD5-4AB1-B846-CCAE8EA09498}" type="slidenum">
              <a:rPr lang="fr-FR" smtClean="0"/>
              <a:t>6</a:t>
            </a:fld>
            <a:endParaRPr lang="fr-FR"/>
          </a:p>
        </p:txBody>
      </p:sp>
    </p:spTree>
    <p:extLst>
      <p:ext uri="{BB962C8B-B14F-4D97-AF65-F5344CB8AC3E}">
        <p14:creationId xmlns:p14="http://schemas.microsoft.com/office/powerpoint/2010/main" val="3458347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C4272-FA5C-B6F0-05EC-E19E40C0037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DEC075A-E437-DD5E-B3CA-EE80DFED9D7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6EFCF42-E3E3-126F-B519-611D48B37940}"/>
              </a:ext>
            </a:extLst>
          </p:cNvPr>
          <p:cNvSpPr>
            <a:spLocks noGrp="1"/>
          </p:cNvSpPr>
          <p:nvPr>
            <p:ph type="body" idx="1"/>
          </p:nvPr>
        </p:nvSpPr>
        <p:spPr/>
        <p:txBody>
          <a:bodyPr/>
          <a:lstStyle/>
          <a:p>
            <a:r>
              <a:rPr lang="fr-FR" dirty="0"/>
              <a:t>Ordinateur &gt;&gt; Redémarrage PC</a:t>
            </a:r>
          </a:p>
          <a:p>
            <a:r>
              <a:rPr lang="fr-FR" dirty="0"/>
              <a:t>Utilisateur &gt;&gt; ouverture nouvelle session</a:t>
            </a:r>
          </a:p>
          <a:p>
            <a:r>
              <a:rPr lang="fr-FR" dirty="0"/>
              <a:t>Filtrage possible sur groupe global</a:t>
            </a:r>
          </a:p>
          <a:p>
            <a:r>
              <a:rPr lang="fr-FR" dirty="0"/>
              <a:t>WMI filtrage par exemple sur version OS</a:t>
            </a:r>
          </a:p>
        </p:txBody>
      </p:sp>
      <p:sp>
        <p:nvSpPr>
          <p:cNvPr id="4" name="Espace réservé du numéro de diapositive 3">
            <a:extLst>
              <a:ext uri="{FF2B5EF4-FFF2-40B4-BE49-F238E27FC236}">
                <a16:creationId xmlns:a16="http://schemas.microsoft.com/office/drawing/2014/main" id="{14055416-2693-3DBB-1E36-D21ADCD54D89}"/>
              </a:ext>
            </a:extLst>
          </p:cNvPr>
          <p:cNvSpPr>
            <a:spLocks noGrp="1"/>
          </p:cNvSpPr>
          <p:nvPr>
            <p:ph type="sldNum" sz="quarter" idx="5"/>
          </p:nvPr>
        </p:nvSpPr>
        <p:spPr/>
        <p:txBody>
          <a:bodyPr/>
          <a:lstStyle/>
          <a:p>
            <a:fld id="{C7E15328-2FD5-4AB1-B846-CCAE8EA09498}" type="slidenum">
              <a:rPr lang="fr-FR" smtClean="0"/>
              <a:t>7</a:t>
            </a:fld>
            <a:endParaRPr lang="fr-FR"/>
          </a:p>
        </p:txBody>
      </p:sp>
    </p:spTree>
    <p:extLst>
      <p:ext uri="{BB962C8B-B14F-4D97-AF65-F5344CB8AC3E}">
        <p14:creationId xmlns:p14="http://schemas.microsoft.com/office/powerpoint/2010/main" val="2802011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Gestion des sites géographiques sur base de </a:t>
            </a:r>
            <a:r>
              <a:rPr lang="fr-BE" dirty="0" err="1"/>
              <a:t>l’ip</a:t>
            </a:r>
            <a:endParaRPr lang="fr-BE" dirty="0"/>
          </a:p>
          <a:p>
            <a:r>
              <a:rPr lang="fr-BE" dirty="0"/>
              <a:t>Plusieurs sites dans arbre ou dans foret</a:t>
            </a:r>
          </a:p>
        </p:txBody>
      </p:sp>
      <p:sp>
        <p:nvSpPr>
          <p:cNvPr id="4" name="Espace réservé du numéro de diapositive 3"/>
          <p:cNvSpPr>
            <a:spLocks noGrp="1"/>
          </p:cNvSpPr>
          <p:nvPr>
            <p:ph type="sldNum" sz="quarter" idx="5"/>
          </p:nvPr>
        </p:nvSpPr>
        <p:spPr/>
        <p:txBody>
          <a:bodyPr/>
          <a:lstStyle/>
          <a:p>
            <a:fld id="{C7E15328-2FD5-4AB1-B846-CCAE8EA09498}" type="slidenum">
              <a:rPr lang="fr-FR" noProof="0" smtClean="0"/>
              <a:t>8</a:t>
            </a:fld>
            <a:endParaRPr lang="fr-FR" noProof="0"/>
          </a:p>
        </p:txBody>
      </p:sp>
    </p:spTree>
    <p:extLst>
      <p:ext uri="{BB962C8B-B14F-4D97-AF65-F5344CB8AC3E}">
        <p14:creationId xmlns:p14="http://schemas.microsoft.com/office/powerpoint/2010/main" val="1412837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95494-047E-ABC2-CDBE-C7FD09A3580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A5D311A-BC96-11B3-4B58-B843B0AAFA5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46CE0C3-D4E8-9625-BA12-4804BCC0FFDB}"/>
              </a:ext>
            </a:extLst>
          </p:cNvPr>
          <p:cNvSpPr>
            <a:spLocks noGrp="1"/>
          </p:cNvSpPr>
          <p:nvPr>
            <p:ph type="body" idx="1"/>
          </p:nvPr>
        </p:nvSpPr>
        <p:spPr/>
        <p:txBody>
          <a:bodyPr/>
          <a:lstStyle/>
          <a:p>
            <a:r>
              <a:rPr lang="fr-FR" dirty="0"/>
              <a:t>Cumulative = les GPO s’additionnent</a:t>
            </a:r>
          </a:p>
          <a:p>
            <a:r>
              <a:rPr lang="fr-FR" dirty="0"/>
              <a:t>Organisation Unit &gt; Les GPO sont liés à une OU</a:t>
            </a:r>
          </a:p>
          <a:p>
            <a:r>
              <a:rPr lang="fr-FR" dirty="0"/>
              <a:t>Une GPO lié à plusieurs OU</a:t>
            </a:r>
          </a:p>
          <a:p>
            <a:r>
              <a:rPr lang="fr-FR" dirty="0"/>
              <a:t>Suppression sur OU enlève seulement le lien</a:t>
            </a:r>
          </a:p>
          <a:p>
            <a:endParaRPr lang="fr-FR" dirty="0"/>
          </a:p>
        </p:txBody>
      </p:sp>
      <p:sp>
        <p:nvSpPr>
          <p:cNvPr id="4" name="Espace réservé du numéro de diapositive 3">
            <a:extLst>
              <a:ext uri="{FF2B5EF4-FFF2-40B4-BE49-F238E27FC236}">
                <a16:creationId xmlns:a16="http://schemas.microsoft.com/office/drawing/2014/main" id="{1E55AD8D-EFDF-F7C7-3B8D-933DB7AFB773}"/>
              </a:ext>
            </a:extLst>
          </p:cNvPr>
          <p:cNvSpPr>
            <a:spLocks noGrp="1"/>
          </p:cNvSpPr>
          <p:nvPr>
            <p:ph type="sldNum" sz="quarter" idx="5"/>
          </p:nvPr>
        </p:nvSpPr>
        <p:spPr/>
        <p:txBody>
          <a:bodyPr/>
          <a:lstStyle/>
          <a:p>
            <a:fld id="{C7E15328-2FD5-4AB1-B846-CCAE8EA09498}" type="slidenum">
              <a:rPr lang="fr-FR" smtClean="0"/>
              <a:t>9</a:t>
            </a:fld>
            <a:endParaRPr lang="fr-FR"/>
          </a:p>
        </p:txBody>
      </p:sp>
    </p:spTree>
    <p:extLst>
      <p:ext uri="{BB962C8B-B14F-4D97-AF65-F5344CB8AC3E}">
        <p14:creationId xmlns:p14="http://schemas.microsoft.com/office/powerpoint/2010/main" val="1240246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66" name="Imag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e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orme libre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orme libre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orme libre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orme libre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orme libre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orme libre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orme libre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orme libre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orme libre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orme libre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orme libre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orme libre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orme libre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orme libre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orme libre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orme libre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orme libre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orme libre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orme libre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orme libre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orme libre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orme libre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orme libre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orme libre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orme libre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orme libre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orme libre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orme libre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orme libre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orme libre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orme libre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orme libre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orme libre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orme libre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orme libre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orme libre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orme libre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orme libre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orme libre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orme libre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orme libre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orme libre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orme libre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orme libre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orme libre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orme libre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orme libre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orme libre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orme libre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orme libre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re 1"/>
          <p:cNvSpPr>
            <a:spLocks noGrp="1"/>
          </p:cNvSpPr>
          <p:nvPr>
            <p:ph type="ctrTitle"/>
          </p:nvPr>
        </p:nvSpPr>
        <p:spPr>
          <a:xfrm>
            <a:off x="1876424" y="1122363"/>
            <a:ext cx="8791575" cy="2387600"/>
          </a:xfrm>
        </p:spPr>
        <p:txBody>
          <a:bodyPr rtlCol="0" anchor="b">
            <a:normAutofit/>
          </a:bodyPr>
          <a:lstStyle>
            <a:lvl1pPr algn="l">
              <a:defRPr sz="4800"/>
            </a:lvl1pPr>
          </a:lstStyle>
          <a:p>
            <a:pPr rtl="0"/>
            <a:r>
              <a:rPr lang="fr-FR" noProof="0"/>
              <a:t>Modifiez le style du titre</a:t>
            </a:r>
          </a:p>
        </p:txBody>
      </p:sp>
      <p:sp>
        <p:nvSpPr>
          <p:cNvPr id="3" name="Sous-titre 2"/>
          <p:cNvSpPr>
            <a:spLocks noGrp="1"/>
          </p:cNvSpPr>
          <p:nvPr>
            <p:ph type="subTitle" idx="1"/>
          </p:nvPr>
        </p:nvSpPr>
        <p:spPr>
          <a:xfrm>
            <a:off x="1876424" y="3602038"/>
            <a:ext cx="8791575" cy="1655762"/>
          </a:xfrm>
        </p:spPr>
        <p:txBody>
          <a:bodyPr rtlCol="0">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a:t>Modifiez le style des sous-titres du masque</a:t>
            </a:r>
          </a:p>
        </p:txBody>
      </p:sp>
      <p:sp>
        <p:nvSpPr>
          <p:cNvPr id="4" name="Espace réservé de la date 3"/>
          <p:cNvSpPr>
            <a:spLocks noGrp="1"/>
          </p:cNvSpPr>
          <p:nvPr>
            <p:ph type="dt" sz="half" idx="10"/>
          </p:nvPr>
        </p:nvSpPr>
        <p:spPr>
          <a:xfrm>
            <a:off x="7077511" y="5410201"/>
            <a:ext cx="2743200" cy="365125"/>
          </a:xfrm>
        </p:spPr>
        <p:txBody>
          <a:bodyPr rtlCol="0"/>
          <a:lstStyle/>
          <a:p>
            <a:pPr rtl="0"/>
            <a:fld id="{A02EAC81-5C99-4864-A0E8-CFA5C9ABA6C2}" type="datetime1">
              <a:rPr lang="fr-FR" noProof="0" smtClean="0"/>
              <a:t>24/01/2025</a:t>
            </a:fld>
            <a:endParaRPr lang="fr-FR" noProof="0"/>
          </a:p>
        </p:txBody>
      </p:sp>
      <p:sp>
        <p:nvSpPr>
          <p:cNvPr id="5" name="Espace réservé du pied de page 4"/>
          <p:cNvSpPr>
            <a:spLocks noGrp="1"/>
          </p:cNvSpPr>
          <p:nvPr>
            <p:ph type="ftr" sz="quarter" idx="11"/>
          </p:nvPr>
        </p:nvSpPr>
        <p:spPr>
          <a:xfrm>
            <a:off x="1876424" y="5410201"/>
            <a:ext cx="5124886" cy="365125"/>
          </a:xfrm>
        </p:spPr>
        <p:txBody>
          <a:bodyPr rtlCol="0"/>
          <a:lstStyle/>
          <a:p>
            <a:pPr rtl="0"/>
            <a:endParaRPr lang="fr-FR" noProof="0"/>
          </a:p>
        </p:txBody>
      </p:sp>
      <p:sp>
        <p:nvSpPr>
          <p:cNvPr id="6" name="Espace réservé du numéro de diapositive 5"/>
          <p:cNvSpPr>
            <a:spLocks noGrp="1"/>
          </p:cNvSpPr>
          <p:nvPr>
            <p:ph type="sldNum" sz="quarter" idx="12"/>
          </p:nvPr>
        </p:nvSpPr>
        <p:spPr>
          <a:xfrm>
            <a:off x="9896911" y="5410199"/>
            <a:ext cx="771089" cy="365125"/>
          </a:xfrm>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4214254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141410" y="4304664"/>
            <a:ext cx="9912355" cy="819355"/>
          </a:xfrm>
        </p:spPr>
        <p:txBody>
          <a:bodyPr rtlCol="0" anchor="b">
            <a:normAutofit/>
          </a:bodyPr>
          <a:lstStyle>
            <a:lvl1pPr>
              <a:defRPr sz="3200"/>
            </a:lvl1pPr>
          </a:lstStyle>
          <a:p>
            <a:pPr rtl="0"/>
            <a:r>
              <a:rPr lang="fr-FR" noProof="0"/>
              <a:t>Modifiez le style du titre</a:t>
            </a:r>
          </a:p>
        </p:txBody>
      </p:sp>
      <p:sp>
        <p:nvSpPr>
          <p:cNvPr id="3" name="Espace réservé d’image 2"/>
          <p:cNvSpPr>
            <a:spLocks noGrp="1" noChangeAspect="1"/>
          </p:cNvSpPr>
          <p:nvPr>
            <p:ph type="pic" idx="1" hasCustomPrompt="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rtl="0">
              <a:buNone/>
            </a:pPr>
            <a:r>
              <a:rPr lang="fr-FR" noProof="0"/>
              <a:t>Cliquez sur l’icône pour ajouter une image</a:t>
            </a:r>
          </a:p>
        </p:txBody>
      </p:sp>
      <p:sp>
        <p:nvSpPr>
          <p:cNvPr id="4" name="Espace réservé du texte 3"/>
          <p:cNvSpPr>
            <a:spLocks noGrp="1"/>
          </p:cNvSpPr>
          <p:nvPr>
            <p:ph type="body" sz="half" idx="2" hasCustomPrompt="1"/>
          </p:nvPr>
        </p:nvSpPr>
        <p:spPr>
          <a:xfrm>
            <a:off x="1141364" y="5124020"/>
            <a:ext cx="9910859" cy="682472"/>
          </a:xfrm>
        </p:spPr>
        <p:txBody>
          <a:bodyPr rtlCol="0">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sp>
        <p:nvSpPr>
          <p:cNvPr id="5" name="Espace réservé de la date 4"/>
          <p:cNvSpPr>
            <a:spLocks noGrp="1"/>
          </p:cNvSpPr>
          <p:nvPr>
            <p:ph type="dt" sz="half" idx="10"/>
          </p:nvPr>
        </p:nvSpPr>
        <p:spPr/>
        <p:txBody>
          <a:bodyPr rtlCol="0"/>
          <a:lstStyle/>
          <a:p>
            <a:pPr rtl="0"/>
            <a:fld id="{0ACE44FF-5CD6-4B82-B1F5-6AE86C9907EB}" type="datetime1">
              <a:rPr lang="fr-FR" noProof="0" smtClean="0"/>
              <a:t>24/01/2025</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2153284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re 1"/>
          <p:cNvSpPr>
            <a:spLocks noGrp="1"/>
          </p:cNvSpPr>
          <p:nvPr>
            <p:ph type="title"/>
          </p:nvPr>
        </p:nvSpPr>
        <p:spPr>
          <a:xfrm>
            <a:off x="1141456" y="609600"/>
            <a:ext cx="9905955" cy="3429000"/>
          </a:xfrm>
        </p:spPr>
        <p:txBody>
          <a:bodyPr rtlCol="0" anchor="ctr">
            <a:normAutofit/>
          </a:bodyPr>
          <a:lstStyle>
            <a:lvl1pPr>
              <a:defRPr sz="3600"/>
            </a:lvl1pPr>
          </a:lstStyle>
          <a:p>
            <a:pPr rtl="0"/>
            <a:r>
              <a:rPr lang="fr-FR" noProof="0"/>
              <a:t>Modifiez le style du titre</a:t>
            </a:r>
          </a:p>
        </p:txBody>
      </p:sp>
      <p:sp>
        <p:nvSpPr>
          <p:cNvPr id="4" name="Espace réservé du texte 3"/>
          <p:cNvSpPr>
            <a:spLocks noGrp="1"/>
          </p:cNvSpPr>
          <p:nvPr>
            <p:ph type="body" sz="half" idx="2" hasCustomPrompt="1"/>
          </p:nvPr>
        </p:nvSpPr>
        <p:spPr>
          <a:xfrm>
            <a:off x="1141410" y="4419599"/>
            <a:ext cx="9904459" cy="1371599"/>
          </a:xfrm>
        </p:spPr>
        <p:txBody>
          <a:bodyPr rtlCol="0"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sp>
        <p:nvSpPr>
          <p:cNvPr id="5" name="Espace réservé de la date 4"/>
          <p:cNvSpPr>
            <a:spLocks noGrp="1"/>
          </p:cNvSpPr>
          <p:nvPr>
            <p:ph type="dt" sz="half" idx="10"/>
          </p:nvPr>
        </p:nvSpPr>
        <p:spPr/>
        <p:txBody>
          <a:bodyPr rtlCol="0"/>
          <a:lstStyle/>
          <a:p>
            <a:pPr rtl="0"/>
            <a:fld id="{9B3B6F96-1DBA-403E-937D-37819E106CA7}" type="datetime1">
              <a:rPr lang="fr-FR" noProof="0" smtClean="0"/>
              <a:t>24/01/2025</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542454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446212" y="609599"/>
            <a:ext cx="9302752" cy="2748429"/>
          </a:xfrm>
        </p:spPr>
        <p:txBody>
          <a:bodyPr rtlCol="0" anchor="ctr">
            <a:normAutofit/>
          </a:bodyPr>
          <a:lstStyle>
            <a:lvl1pPr>
              <a:defRPr sz="3600"/>
            </a:lvl1pPr>
          </a:lstStyle>
          <a:p>
            <a:pPr rtl="0"/>
            <a:r>
              <a:rPr lang="fr-FR" noProof="0"/>
              <a:t>Modifiez le style du titre</a:t>
            </a:r>
          </a:p>
        </p:txBody>
      </p:sp>
      <p:sp>
        <p:nvSpPr>
          <p:cNvPr id="12" name="Espace réservé du texte 3"/>
          <p:cNvSpPr>
            <a:spLocks noGrp="1"/>
          </p:cNvSpPr>
          <p:nvPr>
            <p:ph type="body" sz="half" idx="13" hasCustomPrompt="1"/>
          </p:nvPr>
        </p:nvSpPr>
        <p:spPr>
          <a:xfrm>
            <a:off x="1720644" y="3365557"/>
            <a:ext cx="8752299" cy="548968"/>
          </a:xfrm>
        </p:spPr>
        <p:txBody>
          <a:bodyPr rtlCol="0"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sp>
        <p:nvSpPr>
          <p:cNvPr id="4" name="Espace réservé du texte 3"/>
          <p:cNvSpPr>
            <a:spLocks noGrp="1"/>
          </p:cNvSpPr>
          <p:nvPr>
            <p:ph type="body" sz="half" idx="2" hasCustomPrompt="1"/>
          </p:nvPr>
        </p:nvSpPr>
        <p:spPr>
          <a:xfrm>
            <a:off x="1141411" y="4309919"/>
            <a:ext cx="9906002" cy="1489496"/>
          </a:xfrm>
        </p:spPr>
        <p:txBody>
          <a:bodyPr rtlCol="0"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sp>
        <p:nvSpPr>
          <p:cNvPr id="5" name="Espace réservé de la date 4"/>
          <p:cNvSpPr>
            <a:spLocks noGrp="1"/>
          </p:cNvSpPr>
          <p:nvPr>
            <p:ph type="dt" sz="half" idx="10"/>
          </p:nvPr>
        </p:nvSpPr>
        <p:spPr/>
        <p:txBody>
          <a:bodyPr rtlCol="0"/>
          <a:lstStyle/>
          <a:p>
            <a:pPr rtl="0"/>
            <a:fld id="{55413907-E3EB-48AE-AB86-05A8E02730C7}" type="datetime1">
              <a:rPr lang="fr-FR" noProof="0" smtClean="0"/>
              <a:t>24/01/2025</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
        <p:nvSpPr>
          <p:cNvPr id="60" name="Zone de texte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fr-FR" sz="8000" noProof="0">
                <a:solidFill>
                  <a:schemeClr val="tx1"/>
                </a:solidFill>
                <a:effectLst/>
              </a:rPr>
              <a:t>“</a:t>
            </a:r>
          </a:p>
        </p:txBody>
      </p:sp>
      <p:sp>
        <p:nvSpPr>
          <p:cNvPr id="61" name="Zone de texte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fr-FR" sz="8000" noProof="0">
                <a:solidFill>
                  <a:schemeClr val="tx1"/>
                </a:solidFill>
                <a:effectLst/>
              </a:rPr>
              <a:t>”</a:t>
            </a:r>
          </a:p>
        </p:txBody>
      </p:sp>
    </p:spTree>
    <p:extLst>
      <p:ext uri="{BB962C8B-B14F-4D97-AF65-F5344CB8AC3E}">
        <p14:creationId xmlns:p14="http://schemas.microsoft.com/office/powerpoint/2010/main" val="1005272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de nom">
    <p:spTree>
      <p:nvGrpSpPr>
        <p:cNvPr id="1" name=""/>
        <p:cNvGrpSpPr/>
        <p:nvPr/>
      </p:nvGrpSpPr>
      <p:grpSpPr>
        <a:xfrm>
          <a:off x="0" y="0"/>
          <a:ext cx="0" cy="0"/>
          <a:chOff x="0" y="0"/>
          <a:chExt cx="0" cy="0"/>
        </a:xfrm>
      </p:grpSpPr>
      <p:sp>
        <p:nvSpPr>
          <p:cNvPr id="2" name="Titre 1"/>
          <p:cNvSpPr>
            <a:spLocks noGrp="1"/>
          </p:cNvSpPr>
          <p:nvPr>
            <p:ph type="title"/>
          </p:nvPr>
        </p:nvSpPr>
        <p:spPr>
          <a:xfrm>
            <a:off x="1141410" y="2134041"/>
            <a:ext cx="9906001" cy="2511835"/>
          </a:xfrm>
        </p:spPr>
        <p:txBody>
          <a:bodyPr rtlCol="0" anchor="b">
            <a:normAutofit/>
          </a:bodyPr>
          <a:lstStyle>
            <a:lvl1pPr>
              <a:defRPr sz="3600"/>
            </a:lvl1pPr>
          </a:lstStyle>
          <a:p>
            <a:pPr rtl="0"/>
            <a:r>
              <a:rPr lang="fr-FR" noProof="0"/>
              <a:t>Modifiez le style du titre</a:t>
            </a:r>
          </a:p>
        </p:txBody>
      </p:sp>
      <p:sp>
        <p:nvSpPr>
          <p:cNvPr id="4" name="Espace réservé du texte 3"/>
          <p:cNvSpPr>
            <a:spLocks noGrp="1"/>
          </p:cNvSpPr>
          <p:nvPr>
            <p:ph type="body" sz="half" idx="2" hasCustomPrompt="1"/>
          </p:nvPr>
        </p:nvSpPr>
        <p:spPr>
          <a:xfrm>
            <a:off x="1141364" y="4657655"/>
            <a:ext cx="9904505" cy="1140644"/>
          </a:xfrm>
        </p:spPr>
        <p:txBody>
          <a:bodyPr rtlCol="0"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sp>
        <p:nvSpPr>
          <p:cNvPr id="5" name="Espace réservé de la date 4"/>
          <p:cNvSpPr>
            <a:spLocks noGrp="1"/>
          </p:cNvSpPr>
          <p:nvPr>
            <p:ph type="dt" sz="half" idx="10"/>
          </p:nvPr>
        </p:nvSpPr>
        <p:spPr/>
        <p:txBody>
          <a:bodyPr rtlCol="0"/>
          <a:lstStyle/>
          <a:p>
            <a:pPr rtl="0"/>
            <a:fld id="{72A7BD87-4162-417A-9B5A-2932BA9F7490}" type="datetime1">
              <a:rPr lang="fr-FR" noProof="0" smtClean="0"/>
              <a:t>24/01/2025</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140553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re 1"/>
          <p:cNvSpPr>
            <a:spLocks noGrp="1"/>
          </p:cNvSpPr>
          <p:nvPr>
            <p:ph type="title"/>
          </p:nvPr>
        </p:nvSpPr>
        <p:spPr>
          <a:xfrm>
            <a:off x="1141413" y="609600"/>
            <a:ext cx="9905998" cy="1905000"/>
          </a:xfrm>
        </p:spPr>
        <p:txBody>
          <a:bodyPr rtlCol="0"/>
          <a:lstStyle/>
          <a:p>
            <a:pPr rtl="0"/>
            <a:r>
              <a:rPr lang="fr-FR" noProof="0"/>
              <a:t>Modifiez le style du titre</a:t>
            </a:r>
          </a:p>
        </p:txBody>
      </p:sp>
      <p:sp>
        <p:nvSpPr>
          <p:cNvPr id="7" name="Espace réservé du texte 2"/>
          <p:cNvSpPr>
            <a:spLocks noGrp="1"/>
          </p:cNvSpPr>
          <p:nvPr>
            <p:ph type="body" idx="1" hasCustomPrompt="1"/>
          </p:nvPr>
        </p:nvSpPr>
        <p:spPr>
          <a:xfrm>
            <a:off x="1141410" y="2674463"/>
            <a:ext cx="3196899" cy="685800"/>
          </a:xfrm>
        </p:spPr>
        <p:txBody>
          <a:bodyPr rtlCol="0"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8" name="Espace réservé du texte 3"/>
          <p:cNvSpPr>
            <a:spLocks noGrp="1"/>
          </p:cNvSpPr>
          <p:nvPr>
            <p:ph type="body" sz="half" idx="15" hasCustomPrompt="1"/>
          </p:nvPr>
        </p:nvSpPr>
        <p:spPr>
          <a:xfrm>
            <a:off x="1127918" y="3360263"/>
            <a:ext cx="3208735" cy="2430936"/>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Modifiez les styles du texte du masque</a:t>
            </a:r>
          </a:p>
        </p:txBody>
      </p:sp>
      <p:sp>
        <p:nvSpPr>
          <p:cNvPr id="9" name="Espace réservé du texte 4"/>
          <p:cNvSpPr>
            <a:spLocks noGrp="1"/>
          </p:cNvSpPr>
          <p:nvPr>
            <p:ph type="body" sz="quarter" idx="3" hasCustomPrompt="1"/>
          </p:nvPr>
        </p:nvSpPr>
        <p:spPr>
          <a:xfrm>
            <a:off x="4514766" y="2677635"/>
            <a:ext cx="3184385" cy="685800"/>
          </a:xfrm>
        </p:spPr>
        <p:txBody>
          <a:bodyPr rtlCol="0"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10" name="Espace réservé du texte 3"/>
          <p:cNvSpPr>
            <a:spLocks noGrp="1"/>
          </p:cNvSpPr>
          <p:nvPr>
            <p:ph type="body" sz="half" idx="16" hasCustomPrompt="1"/>
          </p:nvPr>
        </p:nvSpPr>
        <p:spPr>
          <a:xfrm>
            <a:off x="4504213" y="3363435"/>
            <a:ext cx="3195830" cy="2430936"/>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Modifiez les styles du texte du masque</a:t>
            </a:r>
          </a:p>
        </p:txBody>
      </p:sp>
      <p:sp>
        <p:nvSpPr>
          <p:cNvPr id="11" name="Espace réservé du texte 4"/>
          <p:cNvSpPr>
            <a:spLocks noGrp="1"/>
          </p:cNvSpPr>
          <p:nvPr>
            <p:ph type="body" sz="quarter" idx="13" hasCustomPrompt="1"/>
          </p:nvPr>
        </p:nvSpPr>
        <p:spPr>
          <a:xfrm>
            <a:off x="7852442" y="2674463"/>
            <a:ext cx="3194968" cy="685800"/>
          </a:xfrm>
        </p:spPr>
        <p:txBody>
          <a:bodyPr rtlCol="0"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12" name="Espace réservé du texte 3"/>
          <p:cNvSpPr>
            <a:spLocks noGrp="1"/>
          </p:cNvSpPr>
          <p:nvPr>
            <p:ph type="body" sz="half" idx="17" hasCustomPrompt="1"/>
          </p:nvPr>
        </p:nvSpPr>
        <p:spPr>
          <a:xfrm>
            <a:off x="7852442" y="3360263"/>
            <a:ext cx="3194968" cy="2430936"/>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Modifiez les styles du texte du masque</a:t>
            </a:r>
          </a:p>
        </p:txBody>
      </p:sp>
      <p:sp>
        <p:nvSpPr>
          <p:cNvPr id="3" name="Espace réservé de la date 2"/>
          <p:cNvSpPr>
            <a:spLocks noGrp="1"/>
          </p:cNvSpPr>
          <p:nvPr>
            <p:ph type="dt" sz="half" idx="10"/>
          </p:nvPr>
        </p:nvSpPr>
        <p:spPr/>
        <p:txBody>
          <a:bodyPr rtlCol="0"/>
          <a:lstStyle/>
          <a:p>
            <a:pPr rtl="0"/>
            <a:fld id="{20004DDE-15BB-4C4D-B4EA-C083161A9948}" type="datetime1">
              <a:rPr lang="fr-FR" noProof="0" smtClean="0"/>
              <a:t>24/01/2025</a:t>
            </a:fld>
            <a:endParaRPr lang="fr-FR" noProof="0"/>
          </a:p>
        </p:txBody>
      </p:sp>
      <p:sp>
        <p:nvSpPr>
          <p:cNvPr id="4" name="Espace réservé du pied de page 3"/>
          <p:cNvSpPr>
            <a:spLocks noGrp="1"/>
          </p:cNvSpPr>
          <p:nvPr>
            <p:ph type="ftr" sz="quarter" idx="11"/>
          </p:nvPr>
        </p:nvSpPr>
        <p:spPr/>
        <p:txBody>
          <a:bodyPr rtlCol="0"/>
          <a:lstStyle/>
          <a:p>
            <a:pPr rtl="0"/>
            <a:endParaRPr lang="fr-FR" noProof="0"/>
          </a:p>
        </p:txBody>
      </p:sp>
      <p:sp>
        <p:nvSpPr>
          <p:cNvPr id="5" name="Espace réservé du numéro de diapositive 4"/>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42696050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s">
    <p:spTree>
      <p:nvGrpSpPr>
        <p:cNvPr id="1" name=""/>
        <p:cNvGrpSpPr/>
        <p:nvPr/>
      </p:nvGrpSpPr>
      <p:grpSpPr>
        <a:xfrm>
          <a:off x="0" y="0"/>
          <a:ext cx="0" cy="0"/>
          <a:chOff x="0" y="0"/>
          <a:chExt cx="0" cy="0"/>
        </a:xfrm>
      </p:grpSpPr>
      <p:sp>
        <p:nvSpPr>
          <p:cNvPr id="30" name="Titre 1"/>
          <p:cNvSpPr>
            <a:spLocks noGrp="1"/>
          </p:cNvSpPr>
          <p:nvPr>
            <p:ph type="title"/>
          </p:nvPr>
        </p:nvSpPr>
        <p:spPr>
          <a:xfrm>
            <a:off x="1141411" y="609600"/>
            <a:ext cx="9905999" cy="1905000"/>
          </a:xfrm>
        </p:spPr>
        <p:txBody>
          <a:bodyPr rtlCol="0"/>
          <a:lstStyle/>
          <a:p>
            <a:pPr rtl="0"/>
            <a:r>
              <a:rPr lang="fr-FR" noProof="0"/>
              <a:t>Modifiez le style du titre</a:t>
            </a:r>
          </a:p>
        </p:txBody>
      </p:sp>
      <p:sp>
        <p:nvSpPr>
          <p:cNvPr id="19" name="Espace réservé du texte 2"/>
          <p:cNvSpPr>
            <a:spLocks noGrp="1"/>
          </p:cNvSpPr>
          <p:nvPr>
            <p:ph type="body" idx="1" hasCustomPrompt="1"/>
          </p:nvPr>
        </p:nvSpPr>
        <p:spPr>
          <a:xfrm>
            <a:off x="1141413" y="4404596"/>
            <a:ext cx="3195240" cy="576262"/>
          </a:xfrm>
        </p:spPr>
        <p:txBody>
          <a:bodyPr rtlCol="0"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20" name="Espace réservé d’image 2"/>
          <p:cNvSpPr>
            <a:spLocks noGrp="1" noChangeAspect="1"/>
          </p:cNvSpPr>
          <p:nvPr>
            <p:ph type="pic" idx="15" hasCustomPrompt="1"/>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rtl="0">
              <a:buNone/>
            </a:pPr>
            <a:r>
              <a:rPr lang="fr-FR" noProof="0"/>
              <a:t>Cliquez sur l’icône pour ajouter une image</a:t>
            </a:r>
          </a:p>
        </p:txBody>
      </p:sp>
      <p:sp>
        <p:nvSpPr>
          <p:cNvPr id="21" name="Espace réservé du texte 3"/>
          <p:cNvSpPr>
            <a:spLocks noGrp="1"/>
          </p:cNvSpPr>
          <p:nvPr>
            <p:ph type="body" sz="half" idx="18" hasCustomPrompt="1"/>
          </p:nvPr>
        </p:nvSpPr>
        <p:spPr>
          <a:xfrm>
            <a:off x="1141413" y="4980858"/>
            <a:ext cx="3195240" cy="817843"/>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Modifiez les styles du texte du masque</a:t>
            </a:r>
          </a:p>
        </p:txBody>
      </p:sp>
      <p:sp>
        <p:nvSpPr>
          <p:cNvPr id="22" name="Espace réservé du texte 4"/>
          <p:cNvSpPr>
            <a:spLocks noGrp="1"/>
          </p:cNvSpPr>
          <p:nvPr>
            <p:ph type="body" sz="quarter" idx="3" hasCustomPrompt="1"/>
          </p:nvPr>
        </p:nvSpPr>
        <p:spPr>
          <a:xfrm>
            <a:off x="4489053" y="4404596"/>
            <a:ext cx="3200400" cy="576262"/>
          </a:xfrm>
        </p:spPr>
        <p:txBody>
          <a:bodyPr rtlCol="0"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23" name="Espace réservé d’image 2"/>
          <p:cNvSpPr>
            <a:spLocks noGrp="1" noChangeAspect="1"/>
          </p:cNvSpPr>
          <p:nvPr>
            <p:ph type="pic" idx="21" hasCustomPrompt="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rtl="0">
              <a:buNone/>
            </a:pPr>
            <a:r>
              <a:rPr lang="fr-FR" noProof="0"/>
              <a:t>Cliquez sur l’icône pour ajouter une image</a:t>
            </a:r>
          </a:p>
        </p:txBody>
      </p:sp>
      <p:sp>
        <p:nvSpPr>
          <p:cNvPr id="24" name="Espace réservé du texte 3"/>
          <p:cNvSpPr>
            <a:spLocks noGrp="1"/>
          </p:cNvSpPr>
          <p:nvPr>
            <p:ph type="body" sz="half" idx="19" hasCustomPrompt="1"/>
          </p:nvPr>
        </p:nvSpPr>
        <p:spPr>
          <a:xfrm>
            <a:off x="4487593" y="4980857"/>
            <a:ext cx="3200400" cy="810342"/>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Modifiez les styles du texte du masque</a:t>
            </a:r>
          </a:p>
        </p:txBody>
      </p:sp>
      <p:sp>
        <p:nvSpPr>
          <p:cNvPr id="25" name="Espace réservé du texte 4"/>
          <p:cNvSpPr>
            <a:spLocks noGrp="1"/>
          </p:cNvSpPr>
          <p:nvPr>
            <p:ph type="body" sz="quarter" idx="13" hasCustomPrompt="1"/>
          </p:nvPr>
        </p:nvSpPr>
        <p:spPr>
          <a:xfrm>
            <a:off x="7852567" y="4404595"/>
            <a:ext cx="3190741" cy="576262"/>
          </a:xfrm>
        </p:spPr>
        <p:txBody>
          <a:bodyPr rtlCol="0"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26" name="Espace réservé d’image 2"/>
          <p:cNvSpPr>
            <a:spLocks noGrp="1" noChangeAspect="1"/>
          </p:cNvSpPr>
          <p:nvPr>
            <p:ph type="pic" idx="22" hasCustomPrompt="1"/>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rtl="0">
              <a:buNone/>
            </a:pPr>
            <a:r>
              <a:rPr lang="fr-FR" noProof="0"/>
              <a:t>Cliquez sur l’icône pour ajouter une image</a:t>
            </a:r>
          </a:p>
        </p:txBody>
      </p:sp>
      <p:sp>
        <p:nvSpPr>
          <p:cNvPr id="27" name="Espace réservé du texte 3"/>
          <p:cNvSpPr>
            <a:spLocks noGrp="1"/>
          </p:cNvSpPr>
          <p:nvPr>
            <p:ph type="body" sz="half" idx="20" hasCustomPrompt="1"/>
          </p:nvPr>
        </p:nvSpPr>
        <p:spPr>
          <a:xfrm>
            <a:off x="7852442" y="4980854"/>
            <a:ext cx="3194968" cy="810345"/>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Modifiez les styles du texte du masque</a:t>
            </a:r>
          </a:p>
        </p:txBody>
      </p:sp>
      <p:sp>
        <p:nvSpPr>
          <p:cNvPr id="3" name="Espace réservé de la date 2"/>
          <p:cNvSpPr>
            <a:spLocks noGrp="1"/>
          </p:cNvSpPr>
          <p:nvPr>
            <p:ph type="dt" sz="half" idx="10"/>
          </p:nvPr>
        </p:nvSpPr>
        <p:spPr/>
        <p:txBody>
          <a:bodyPr rtlCol="0"/>
          <a:lstStyle/>
          <a:p>
            <a:pPr rtl="0"/>
            <a:fld id="{9E1F3B7E-0513-428C-82D7-BDF3AA9A4EA5}" type="datetime1">
              <a:rPr lang="fr-FR" noProof="0" smtClean="0"/>
              <a:t>24/01/2025</a:t>
            </a:fld>
            <a:endParaRPr lang="fr-FR" noProof="0"/>
          </a:p>
        </p:txBody>
      </p:sp>
      <p:sp>
        <p:nvSpPr>
          <p:cNvPr id="4" name="Espace réservé du pied de page 3"/>
          <p:cNvSpPr>
            <a:spLocks noGrp="1"/>
          </p:cNvSpPr>
          <p:nvPr>
            <p:ph type="ftr" sz="quarter" idx="11"/>
          </p:nvPr>
        </p:nvSpPr>
        <p:spPr/>
        <p:txBody>
          <a:bodyPr rtlCol="0"/>
          <a:lstStyle/>
          <a:p>
            <a:pPr rtl="0"/>
            <a:endParaRPr lang="fr-FR" noProof="0"/>
          </a:p>
        </p:txBody>
      </p:sp>
      <p:sp>
        <p:nvSpPr>
          <p:cNvPr id="5" name="Espace réservé du numéro de diapositive 4"/>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3820160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p>
        </p:txBody>
      </p:sp>
      <p:sp>
        <p:nvSpPr>
          <p:cNvPr id="3" name="Espace réservé du texte vertical 2"/>
          <p:cNvSpPr>
            <a:spLocks noGrp="1"/>
          </p:cNvSpPr>
          <p:nvPr>
            <p:ph type="body" orient="vert" idx="1" hasCustomPrompt="1"/>
          </p:nvPr>
        </p:nvSpPr>
        <p:spPr/>
        <p:txBody>
          <a:bodyPr vert="eaVert" rtlCol="0" anchor="t"/>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10"/>
          </p:nvPr>
        </p:nvSpPr>
        <p:spPr/>
        <p:txBody>
          <a:bodyPr rtlCol="0"/>
          <a:lstStyle/>
          <a:p>
            <a:pPr rtl="0"/>
            <a:fld id="{F2372795-7EAB-4160-A1B0-2F422ABD8E89}" type="datetime1">
              <a:rPr lang="fr-FR" noProof="0" smtClean="0"/>
              <a:t>24/01/2025</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636053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042400" y="609599"/>
            <a:ext cx="2005011" cy="5181601"/>
          </a:xfrm>
        </p:spPr>
        <p:txBody>
          <a:bodyPr vert="eaVert" rtlCol="0"/>
          <a:lstStyle/>
          <a:p>
            <a:pPr rtl="0"/>
            <a:r>
              <a:rPr lang="fr-FR" noProof="0"/>
              <a:t>Modifiez le style du titre</a:t>
            </a:r>
          </a:p>
        </p:txBody>
      </p:sp>
      <p:sp>
        <p:nvSpPr>
          <p:cNvPr id="3" name="Espace réservé du texte vertical 2"/>
          <p:cNvSpPr>
            <a:spLocks noGrp="1"/>
          </p:cNvSpPr>
          <p:nvPr>
            <p:ph type="body" orient="vert" idx="1" hasCustomPrompt="1"/>
          </p:nvPr>
        </p:nvSpPr>
        <p:spPr>
          <a:xfrm>
            <a:off x="1141410" y="609599"/>
            <a:ext cx="7748590" cy="5181601"/>
          </a:xfrm>
        </p:spPr>
        <p:txBody>
          <a:bodyPr vert="eaVert"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10"/>
          </p:nvPr>
        </p:nvSpPr>
        <p:spPr/>
        <p:txBody>
          <a:bodyPr rtlCol="0"/>
          <a:lstStyle/>
          <a:p>
            <a:pPr rtl="0"/>
            <a:fld id="{4C2BF765-708F-4989-AE14-BAB9493E4588}" type="datetime1">
              <a:rPr lang="fr-FR" noProof="0" smtClean="0"/>
              <a:t>24/01/2025</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2187062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p>
        </p:txBody>
      </p:sp>
      <p:sp>
        <p:nvSpPr>
          <p:cNvPr id="3" name="Espace réservé du contenu 2"/>
          <p:cNvSpPr>
            <a:spLocks noGrp="1"/>
          </p:cNvSpPr>
          <p:nvPr>
            <p:ph idx="1" hasCustomPrompt="1"/>
          </p:nvPr>
        </p:nvSpPr>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10"/>
          </p:nvPr>
        </p:nvSpPr>
        <p:spPr/>
        <p:txBody>
          <a:bodyPr rtlCol="0"/>
          <a:lstStyle/>
          <a:p>
            <a:pPr rtl="0"/>
            <a:fld id="{601D7A6B-BCC2-4C21-BAE3-6AF1B840E56D}" type="datetime1">
              <a:rPr lang="fr-FR" noProof="0" smtClean="0"/>
              <a:t>24/01/2025</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4008808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141411" y="1419226"/>
            <a:ext cx="9906000" cy="2852737"/>
          </a:xfrm>
        </p:spPr>
        <p:txBody>
          <a:bodyPr rtlCol="0" anchor="b">
            <a:normAutofit/>
          </a:bodyPr>
          <a:lstStyle>
            <a:lvl1pPr>
              <a:defRPr sz="3600"/>
            </a:lvl1pPr>
          </a:lstStyle>
          <a:p>
            <a:pPr rtl="0"/>
            <a:r>
              <a:rPr lang="fr-FR" noProof="0"/>
              <a:t>Modifiez le style du titre</a:t>
            </a:r>
          </a:p>
        </p:txBody>
      </p:sp>
      <p:sp>
        <p:nvSpPr>
          <p:cNvPr id="3" name="Espace réservé du texte 2"/>
          <p:cNvSpPr>
            <a:spLocks noGrp="1"/>
          </p:cNvSpPr>
          <p:nvPr>
            <p:ph type="body" idx="1" hasCustomPrompt="1"/>
          </p:nvPr>
        </p:nvSpPr>
        <p:spPr>
          <a:xfrm>
            <a:off x="1141411" y="4424362"/>
            <a:ext cx="9906000" cy="1374776"/>
          </a:xfrm>
        </p:spPr>
        <p:txBody>
          <a:bodyPr rtlCol="0">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FR" noProof="0"/>
              <a:t>Modifiez les styles du texte du masque</a:t>
            </a:r>
          </a:p>
        </p:txBody>
      </p:sp>
      <p:sp>
        <p:nvSpPr>
          <p:cNvPr id="4" name="Espace réservé de la date 3"/>
          <p:cNvSpPr>
            <a:spLocks noGrp="1"/>
          </p:cNvSpPr>
          <p:nvPr>
            <p:ph type="dt" sz="half" idx="10"/>
          </p:nvPr>
        </p:nvSpPr>
        <p:spPr/>
        <p:txBody>
          <a:bodyPr rtlCol="0"/>
          <a:lstStyle/>
          <a:p>
            <a:pPr rtl="0"/>
            <a:fld id="{0635DD21-33A0-42C5-A2E5-7493465514B7}" type="datetime1">
              <a:rPr lang="fr-FR" noProof="0" smtClean="0"/>
              <a:t>24/01/2025</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474279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p>
        </p:txBody>
      </p:sp>
      <p:sp>
        <p:nvSpPr>
          <p:cNvPr id="3" name="Espace réservé du contenu 2"/>
          <p:cNvSpPr>
            <a:spLocks noGrp="1"/>
          </p:cNvSpPr>
          <p:nvPr>
            <p:ph sz="half" idx="1" hasCustomPrompt="1"/>
          </p:nvPr>
        </p:nvSpPr>
        <p:spPr>
          <a:xfrm>
            <a:off x="1141410" y="2249486"/>
            <a:ext cx="4878389" cy="3541714"/>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contenu 3"/>
          <p:cNvSpPr>
            <a:spLocks noGrp="1"/>
          </p:cNvSpPr>
          <p:nvPr>
            <p:ph sz="half" idx="2" hasCustomPrompt="1"/>
          </p:nvPr>
        </p:nvSpPr>
        <p:spPr>
          <a:xfrm>
            <a:off x="6172200" y="2249486"/>
            <a:ext cx="4875211" cy="3541714"/>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e la date 4"/>
          <p:cNvSpPr>
            <a:spLocks noGrp="1"/>
          </p:cNvSpPr>
          <p:nvPr>
            <p:ph type="dt" sz="half" idx="10"/>
          </p:nvPr>
        </p:nvSpPr>
        <p:spPr/>
        <p:txBody>
          <a:bodyPr rtlCol="0"/>
          <a:lstStyle/>
          <a:p>
            <a:pPr rtl="0"/>
            <a:fld id="{E8BC33FA-CEBE-4502-9F9B-2F0989154353}" type="datetime1">
              <a:rPr lang="fr-FR" noProof="0" smtClean="0"/>
              <a:t>24/01/2025</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201615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141411" y="619126"/>
            <a:ext cx="9906000" cy="1477961"/>
          </a:xfrm>
        </p:spPr>
        <p:txBody>
          <a:bodyPr rtlCol="0"/>
          <a:lstStyle/>
          <a:p>
            <a:pPr rtl="0"/>
            <a:r>
              <a:rPr lang="fr-FR" noProof="0"/>
              <a:t>Modifiez le style du titre</a:t>
            </a:r>
          </a:p>
        </p:txBody>
      </p:sp>
      <p:sp>
        <p:nvSpPr>
          <p:cNvPr id="3" name="Espace réservé du texte 2"/>
          <p:cNvSpPr>
            <a:spLocks noGrp="1"/>
          </p:cNvSpPr>
          <p:nvPr>
            <p:ph type="body" idx="1" hasCustomPrompt="1"/>
          </p:nvPr>
        </p:nvSpPr>
        <p:spPr>
          <a:xfrm>
            <a:off x="1141411" y="2249486"/>
            <a:ext cx="4878392" cy="823912"/>
          </a:xfrm>
        </p:spPr>
        <p:txBody>
          <a:bodyPr rtlCol="0"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4" name="Espace réservé du contenu 3"/>
          <p:cNvSpPr>
            <a:spLocks noGrp="1"/>
          </p:cNvSpPr>
          <p:nvPr>
            <p:ph sz="half" idx="2" hasCustomPrompt="1"/>
          </p:nvPr>
        </p:nvSpPr>
        <p:spPr>
          <a:xfrm>
            <a:off x="1141410" y="3073397"/>
            <a:ext cx="4878391" cy="2717801"/>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u texte 4"/>
          <p:cNvSpPr>
            <a:spLocks noGrp="1"/>
          </p:cNvSpPr>
          <p:nvPr>
            <p:ph type="body" sz="quarter" idx="3" hasCustomPrompt="1"/>
          </p:nvPr>
        </p:nvSpPr>
        <p:spPr>
          <a:xfrm>
            <a:off x="6172200" y="2249485"/>
            <a:ext cx="4875210" cy="823912"/>
          </a:xfrm>
        </p:spPr>
        <p:txBody>
          <a:bodyPr rtlCol="0"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6" name="Espace réservé du contenu 5"/>
          <p:cNvSpPr>
            <a:spLocks noGrp="1"/>
          </p:cNvSpPr>
          <p:nvPr>
            <p:ph sz="quarter" idx="4" hasCustomPrompt="1"/>
          </p:nvPr>
        </p:nvSpPr>
        <p:spPr>
          <a:xfrm>
            <a:off x="6172200" y="3073397"/>
            <a:ext cx="4875210" cy="2717801"/>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7" name="Espace réservé de la date 6"/>
          <p:cNvSpPr>
            <a:spLocks noGrp="1"/>
          </p:cNvSpPr>
          <p:nvPr>
            <p:ph type="dt" sz="half" idx="10"/>
          </p:nvPr>
        </p:nvSpPr>
        <p:spPr/>
        <p:txBody>
          <a:bodyPr rtlCol="0"/>
          <a:lstStyle/>
          <a:p>
            <a:pPr rtl="0"/>
            <a:fld id="{B3ECB3ED-4851-4DE7-9A6A-4D7485AC63E3}" type="datetime1">
              <a:rPr lang="fr-FR" noProof="0" smtClean="0"/>
              <a:t>24/01/2025</a:t>
            </a:fld>
            <a:endParaRPr lang="fr-FR" noProof="0"/>
          </a:p>
        </p:txBody>
      </p:sp>
      <p:sp>
        <p:nvSpPr>
          <p:cNvPr id="8" name="Espace réservé du pied de page 7"/>
          <p:cNvSpPr>
            <a:spLocks noGrp="1"/>
          </p:cNvSpPr>
          <p:nvPr>
            <p:ph type="ftr" sz="quarter" idx="11"/>
          </p:nvPr>
        </p:nvSpPr>
        <p:spPr/>
        <p:txBody>
          <a:bodyPr rtlCol="0"/>
          <a:lstStyle/>
          <a:p>
            <a:pPr rtl="0"/>
            <a:endParaRPr lang="fr-FR" noProof="0"/>
          </a:p>
        </p:txBody>
      </p:sp>
      <p:sp>
        <p:nvSpPr>
          <p:cNvPr id="9" name="Espace réservé du numéro de diapositive 8"/>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4082054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p>
        </p:txBody>
      </p:sp>
      <p:sp>
        <p:nvSpPr>
          <p:cNvPr id="3" name="Espace réservé de la date 2"/>
          <p:cNvSpPr>
            <a:spLocks noGrp="1"/>
          </p:cNvSpPr>
          <p:nvPr>
            <p:ph type="dt" sz="half" idx="10"/>
          </p:nvPr>
        </p:nvSpPr>
        <p:spPr/>
        <p:txBody>
          <a:bodyPr rtlCol="0"/>
          <a:lstStyle/>
          <a:p>
            <a:pPr rtl="0"/>
            <a:fld id="{DBDFEB93-A53E-490C-AF00-EDE3AFF9A36D}" type="datetime1">
              <a:rPr lang="fr-FR" noProof="0" smtClean="0"/>
              <a:t>24/01/2025</a:t>
            </a:fld>
            <a:endParaRPr lang="fr-FR" noProof="0"/>
          </a:p>
        </p:txBody>
      </p:sp>
      <p:sp>
        <p:nvSpPr>
          <p:cNvPr id="4" name="Espace réservé du pied de page 3"/>
          <p:cNvSpPr>
            <a:spLocks noGrp="1"/>
          </p:cNvSpPr>
          <p:nvPr>
            <p:ph type="ftr" sz="quarter" idx="11"/>
          </p:nvPr>
        </p:nvSpPr>
        <p:spPr/>
        <p:txBody>
          <a:bodyPr rtlCol="0"/>
          <a:lstStyle/>
          <a:p>
            <a:pPr rtl="0"/>
            <a:endParaRPr lang="fr-FR" noProof="0"/>
          </a:p>
        </p:txBody>
      </p:sp>
      <p:sp>
        <p:nvSpPr>
          <p:cNvPr id="5" name="Espace réservé du numéro de diapositive 4"/>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2956622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rtlCol="0"/>
          <a:lstStyle/>
          <a:p>
            <a:pPr rtl="0"/>
            <a:fld id="{969093F2-5574-4FF9-B1D2-E15C695A74EF}" type="datetime1">
              <a:rPr lang="fr-FR" noProof="0" smtClean="0"/>
              <a:t>24/01/2025</a:t>
            </a:fld>
            <a:endParaRPr lang="fr-FR" noProof="0"/>
          </a:p>
        </p:txBody>
      </p:sp>
      <p:sp>
        <p:nvSpPr>
          <p:cNvPr id="3" name="Espace réservé du pied de page 2"/>
          <p:cNvSpPr>
            <a:spLocks noGrp="1"/>
          </p:cNvSpPr>
          <p:nvPr>
            <p:ph type="ftr" sz="quarter" idx="11"/>
          </p:nvPr>
        </p:nvSpPr>
        <p:spPr/>
        <p:txBody>
          <a:bodyPr rtlCol="0"/>
          <a:lstStyle/>
          <a:p>
            <a:pPr rtl="0"/>
            <a:endParaRPr lang="fr-FR" noProof="0"/>
          </a:p>
        </p:txBody>
      </p:sp>
      <p:sp>
        <p:nvSpPr>
          <p:cNvPr id="4" name="Espace réservé du numéro de diapositive 3"/>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484141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146705" y="609601"/>
            <a:ext cx="3856037" cy="1639884"/>
          </a:xfrm>
        </p:spPr>
        <p:txBody>
          <a:bodyPr rtlCol="0" anchor="b"/>
          <a:lstStyle>
            <a:lvl1pPr>
              <a:defRPr sz="3200"/>
            </a:lvl1pPr>
          </a:lstStyle>
          <a:p>
            <a:pPr rtl="0"/>
            <a:r>
              <a:rPr lang="fr-FR" noProof="0"/>
              <a:t>Modifiez le style du titre</a:t>
            </a:r>
          </a:p>
        </p:txBody>
      </p:sp>
      <p:sp>
        <p:nvSpPr>
          <p:cNvPr id="3" name="Espace réservé du contenu 2"/>
          <p:cNvSpPr>
            <a:spLocks noGrp="1"/>
          </p:cNvSpPr>
          <p:nvPr>
            <p:ph idx="1" hasCustomPrompt="1"/>
          </p:nvPr>
        </p:nvSpPr>
        <p:spPr>
          <a:xfrm>
            <a:off x="5156200" y="592666"/>
            <a:ext cx="5891209" cy="5198534"/>
          </a:xfrm>
        </p:spPr>
        <p:txBody>
          <a:bodyPr rtlCol="0" anchor="ct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texte 3"/>
          <p:cNvSpPr>
            <a:spLocks noGrp="1"/>
          </p:cNvSpPr>
          <p:nvPr>
            <p:ph type="body" sz="half" idx="2" hasCustomPrompt="1"/>
          </p:nvPr>
        </p:nvSpPr>
        <p:spPr>
          <a:xfrm>
            <a:off x="1146705" y="2249486"/>
            <a:ext cx="3856037" cy="3541714"/>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sp>
        <p:nvSpPr>
          <p:cNvPr id="5" name="Espace réservé de la date 4"/>
          <p:cNvSpPr>
            <a:spLocks noGrp="1"/>
          </p:cNvSpPr>
          <p:nvPr>
            <p:ph type="dt" sz="half" idx="10"/>
          </p:nvPr>
        </p:nvSpPr>
        <p:spPr/>
        <p:txBody>
          <a:bodyPr rtlCol="0"/>
          <a:lstStyle/>
          <a:p>
            <a:pPr rtl="0"/>
            <a:fld id="{575F6C24-568D-4917-863C-3B89D44003D5}" type="datetime1">
              <a:rPr lang="fr-FR" noProof="0" smtClean="0"/>
              <a:t>24/01/2025</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2069401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141413" y="609600"/>
            <a:ext cx="5934508" cy="1639886"/>
          </a:xfrm>
        </p:spPr>
        <p:txBody>
          <a:bodyPr rtlCol="0" anchor="b"/>
          <a:lstStyle>
            <a:lvl1pPr>
              <a:defRPr sz="3200"/>
            </a:lvl1pPr>
          </a:lstStyle>
          <a:p>
            <a:pPr rtl="0"/>
            <a:r>
              <a:rPr lang="fr-FR" noProof="0"/>
              <a:t>Modifiez le style du titre</a:t>
            </a:r>
          </a:p>
        </p:txBody>
      </p:sp>
      <p:sp>
        <p:nvSpPr>
          <p:cNvPr id="3" name="Espace réservé d’image 2"/>
          <p:cNvSpPr>
            <a:spLocks noGrp="1" noChangeAspect="1"/>
          </p:cNvSpPr>
          <p:nvPr>
            <p:ph type="pic" idx="1" hasCustomPrompt="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a:t>Cliquez sur l’icône pour ajouter une image</a:t>
            </a:r>
          </a:p>
        </p:txBody>
      </p:sp>
      <p:sp>
        <p:nvSpPr>
          <p:cNvPr id="4" name="Espace réservé du texte 3"/>
          <p:cNvSpPr>
            <a:spLocks noGrp="1"/>
          </p:cNvSpPr>
          <p:nvPr>
            <p:ph type="body" sz="half" idx="2" hasCustomPrompt="1"/>
          </p:nvPr>
        </p:nvSpPr>
        <p:spPr>
          <a:xfrm>
            <a:off x="1141410" y="2249486"/>
            <a:ext cx="5934511" cy="3541714"/>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sp>
        <p:nvSpPr>
          <p:cNvPr id="5" name="Espace réservé de la date 4"/>
          <p:cNvSpPr>
            <a:spLocks noGrp="1"/>
          </p:cNvSpPr>
          <p:nvPr>
            <p:ph type="dt" sz="half" idx="10"/>
          </p:nvPr>
        </p:nvSpPr>
        <p:spPr/>
        <p:txBody>
          <a:bodyPr rtlCol="0"/>
          <a:lstStyle/>
          <a:p>
            <a:pPr rtl="0"/>
            <a:fld id="{7A202532-655D-448B-BCCD-E52581A788ED}" type="datetime1">
              <a:rPr lang="fr-FR" noProof="0" smtClean="0"/>
              <a:t>24/01/2025</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2794255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Imag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e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e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orme libre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orme libre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orme libre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orme libre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orme libre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orme libre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orme libre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orme libre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orme libre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orme libre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g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orme libre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orme libre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orme libre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orme libre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orme libre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orme libre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orme libre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orme libre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orme libre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orme libre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orme libre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orme libre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orme libre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orme libre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e 9"/>
            <p:cNvGrpSpPr/>
            <p:nvPr/>
          </p:nvGrpSpPr>
          <p:grpSpPr>
            <a:xfrm>
              <a:off x="11364912" y="0"/>
              <a:ext cx="674688" cy="6848476"/>
              <a:chOff x="11364912" y="0"/>
              <a:chExt cx="674688" cy="6848476"/>
            </a:xfrm>
            <a:grpFill/>
          </p:grpSpPr>
          <p:sp>
            <p:nvSpPr>
              <p:cNvPr id="11" name="Forme libre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orme libre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orme libre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orme libre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orme libre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orme libre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orme libre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orme libre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orme libre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Espace réservé du titre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pPr rtl="0"/>
            <a:endParaRPr lang="fr-FR" noProof="0"/>
          </a:p>
        </p:txBody>
      </p:sp>
      <p:sp>
        <p:nvSpPr>
          <p:cNvPr id="3" name="Espace réservé au texte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4" name="Espace réservé de la date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rtl="0"/>
            <a:fld id="{CD282D03-1B0F-4808-A039-91C9E6CB118E}" type="datetime1">
              <a:rPr lang="fr-FR" noProof="0" smtClean="0"/>
              <a:t>24/01/2025</a:t>
            </a:fld>
            <a:endParaRPr lang="fr-FR" noProof="0" dirty="0"/>
          </a:p>
        </p:txBody>
      </p:sp>
      <p:sp>
        <p:nvSpPr>
          <p:cNvPr id="5" name="Espace réservé du pied de page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pPr rtl="0"/>
            <a:endParaRPr lang="fr-FR" noProof="0"/>
          </a:p>
        </p:txBody>
      </p:sp>
      <p:sp>
        <p:nvSpPr>
          <p:cNvPr id="6" name="Espace réservé du numéro de diapositive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rtl="0"/>
            <a:fld id="{6D22F896-40B5-4ADD-8801-0D06FADFA095}" type="slidenum">
              <a:rPr lang="fr-FR" noProof="0" smtClean="0"/>
              <a:pPr/>
              <a:t>‹N°›</a:t>
            </a:fld>
            <a:endParaRPr lang="fr-FR" noProof="0"/>
          </a:p>
        </p:txBody>
      </p:sp>
    </p:spTree>
    <p:extLst>
      <p:ext uri="{BB962C8B-B14F-4D97-AF65-F5344CB8AC3E}">
        <p14:creationId xmlns:p14="http://schemas.microsoft.com/office/powerpoint/2010/main" val="3760987329"/>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68D3E5-C7A3-47DF-A374-46BF83A69904}"/>
              </a:ext>
            </a:extLst>
          </p:cNvPr>
          <p:cNvSpPr>
            <a:spLocks noGrp="1"/>
          </p:cNvSpPr>
          <p:nvPr>
            <p:ph type="ctrTitle"/>
          </p:nvPr>
        </p:nvSpPr>
        <p:spPr>
          <a:xfrm>
            <a:off x="953308" y="1122363"/>
            <a:ext cx="10637806" cy="2387600"/>
          </a:xfrm>
          <a:effectLst>
            <a:outerShdw blurRad="50800" dist="127000" dir="8100000" algn="tr" rotWithShape="0">
              <a:prstClr val="black">
                <a:alpha val="40000"/>
              </a:prstClr>
            </a:outerShdw>
          </a:effectLst>
        </p:spPr>
        <p:txBody>
          <a:bodyPr rtlCol="0">
            <a:normAutofit/>
          </a:bodyPr>
          <a:lstStyle/>
          <a:p>
            <a:pPr algn="ctr" rtl="0"/>
            <a:r>
              <a:rPr lang="fr-FR" sz="5400" dirty="0" err="1"/>
              <a:t>gpo</a:t>
            </a:r>
            <a:br>
              <a:rPr lang="fr-FR" sz="5400" dirty="0"/>
            </a:br>
            <a:r>
              <a:rPr lang="fr-FR" sz="5400" dirty="0"/>
              <a:t>Group </a:t>
            </a:r>
            <a:r>
              <a:rPr lang="fr-FR" sz="5400" dirty="0" err="1"/>
              <a:t>policy</a:t>
            </a:r>
            <a:r>
              <a:rPr lang="fr-FR" sz="5400" dirty="0"/>
              <a:t> </a:t>
            </a:r>
            <a:r>
              <a:rPr lang="fr-FR" sz="5400" dirty="0" err="1"/>
              <a:t>objects</a:t>
            </a:r>
            <a:endParaRPr lang="fr-FR" sz="5400" dirty="0"/>
          </a:p>
        </p:txBody>
      </p:sp>
      <p:sp>
        <p:nvSpPr>
          <p:cNvPr id="3" name="Sous-titre 2">
            <a:extLst>
              <a:ext uri="{FF2B5EF4-FFF2-40B4-BE49-F238E27FC236}">
                <a16:creationId xmlns:a16="http://schemas.microsoft.com/office/drawing/2014/main" id="{2E78725B-6E40-4D82-B375-7831D81C29EE}"/>
              </a:ext>
            </a:extLst>
          </p:cNvPr>
          <p:cNvSpPr>
            <a:spLocks noGrp="1"/>
          </p:cNvSpPr>
          <p:nvPr>
            <p:ph type="subTitle" idx="1"/>
          </p:nvPr>
        </p:nvSpPr>
        <p:spPr>
          <a:xfrm>
            <a:off x="953308" y="3602038"/>
            <a:ext cx="10637806" cy="1655762"/>
          </a:xfrm>
          <a:effectLst>
            <a:outerShdw blurRad="50800" dist="63500" dir="8100000" algn="tr" rotWithShape="0">
              <a:prstClr val="black">
                <a:alpha val="40000"/>
              </a:prstClr>
            </a:outerShdw>
          </a:effectLst>
        </p:spPr>
        <p:txBody>
          <a:bodyPr rtlCol="0">
            <a:normAutofit/>
          </a:bodyPr>
          <a:lstStyle/>
          <a:p>
            <a:pPr algn="ctr" rtl="0"/>
            <a:r>
              <a:rPr lang="fr-FR" sz="2400" dirty="0">
                <a:latin typeface="+mj-lt"/>
                <a:ea typeface="Tahoma" panose="020B0604030504040204" pitchFamily="34" charset="0"/>
                <a:cs typeface="Tahoma" panose="020B0604030504040204" pitchFamily="34" charset="0"/>
              </a:rPr>
              <a:t>Un outil clé pour la gestion des réseaux </a:t>
            </a:r>
            <a:r>
              <a:rPr lang="fr-FR" sz="2400" dirty="0" err="1">
                <a:latin typeface="+mj-lt"/>
                <a:ea typeface="Tahoma" panose="020B0604030504040204" pitchFamily="34" charset="0"/>
                <a:cs typeface="Tahoma" panose="020B0604030504040204" pitchFamily="34" charset="0"/>
              </a:rPr>
              <a:t>windows</a:t>
            </a:r>
            <a:endParaRPr lang="fr-FR" sz="2400" dirty="0">
              <a:latin typeface="+mj-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19359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9C8DA-6291-55B0-A421-2F4AF51AE74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06E928F-13C6-5A97-A099-EE99F94E7409}"/>
              </a:ext>
            </a:extLst>
          </p:cNvPr>
          <p:cNvSpPr>
            <a:spLocks noGrp="1"/>
          </p:cNvSpPr>
          <p:nvPr>
            <p:ph type="title"/>
          </p:nvPr>
        </p:nvSpPr>
        <p:spPr>
          <a:xfrm>
            <a:off x="1141413" y="618518"/>
            <a:ext cx="9905998" cy="1478570"/>
          </a:xfrm>
          <a:effectLst>
            <a:outerShdw blurRad="50800" dist="63500" dir="8100000" algn="tr" rotWithShape="0">
              <a:prstClr val="black">
                <a:alpha val="40000"/>
              </a:prstClr>
            </a:outerShdw>
          </a:effectLst>
        </p:spPr>
        <p:txBody>
          <a:bodyPr rtlCol="0" anchor="ctr">
            <a:normAutofit/>
          </a:bodyPr>
          <a:lstStyle/>
          <a:p>
            <a:r>
              <a:rPr lang="fr-BE" sz="3200" dirty="0"/>
              <a:t>V. Principes d’héritage et de priorité dans les GPO</a:t>
            </a:r>
            <a:endParaRPr lang="fr-FR" sz="3200" dirty="0"/>
          </a:p>
        </p:txBody>
      </p:sp>
      <p:sp>
        <p:nvSpPr>
          <p:cNvPr id="3" name="Espace réservé du contenu 2">
            <a:extLst>
              <a:ext uri="{FF2B5EF4-FFF2-40B4-BE49-F238E27FC236}">
                <a16:creationId xmlns:a16="http://schemas.microsoft.com/office/drawing/2014/main" id="{898100B8-6BF9-70F0-26CB-6BD4550C2AE7}"/>
              </a:ext>
            </a:extLst>
          </p:cNvPr>
          <p:cNvSpPr>
            <a:spLocks noGrp="1"/>
          </p:cNvSpPr>
          <p:nvPr>
            <p:ph sz="half" idx="1"/>
          </p:nvPr>
        </p:nvSpPr>
        <p:spPr>
          <a:xfrm>
            <a:off x="5365990" y="2277195"/>
            <a:ext cx="5681421" cy="3471964"/>
          </a:xfrm>
          <a:effectLst>
            <a:outerShdw blurRad="50800" dist="38100" dir="8100000" algn="tr" rotWithShape="0">
              <a:prstClr val="black">
                <a:alpha val="40000"/>
              </a:prstClr>
            </a:outerShdw>
          </a:effectLst>
        </p:spPr>
        <p:txBody>
          <a:bodyPr rtlCol="0">
            <a:normAutofit fontScale="92500" lnSpcReduction="10000"/>
          </a:bodyPr>
          <a:lstStyle/>
          <a:p>
            <a:pPr marL="457200" lvl="1" indent="0" rtl="0">
              <a:buNone/>
            </a:pPr>
            <a:r>
              <a:rPr lang="fr-BE" dirty="0"/>
              <a:t>Dans le cas où une GPO appliquée à un niveau supérieur est contredite par une GPO appliquée à un niveau inférieur, c’est la GPO appliquée au niveau inférieur qui prend le pas. (Une valeur non configurée n’est pas une contradiction.)</a:t>
            </a:r>
          </a:p>
          <a:p>
            <a:pPr marL="457200" lvl="1" indent="0" rtl="0">
              <a:buNone/>
            </a:pPr>
            <a:endParaRPr lang="fr-BE" dirty="0"/>
          </a:p>
          <a:p>
            <a:pPr marL="457200" lvl="1" indent="0" rtl="0">
              <a:buNone/>
            </a:pPr>
            <a:r>
              <a:rPr lang="fr-BE" dirty="0"/>
              <a:t>Toutefois, une GPO dont l’option </a:t>
            </a:r>
            <a:r>
              <a:rPr lang="fr-BE" b="1" dirty="0" err="1">
                <a:effectLst>
                  <a:outerShdw blurRad="38100" dist="38100" dir="2700000" algn="tl">
                    <a:srgbClr val="000000">
                      <a:alpha val="43137"/>
                    </a:srgbClr>
                  </a:outerShdw>
                </a:effectLst>
              </a:rPr>
              <a:t>Enforced</a:t>
            </a:r>
            <a:r>
              <a:rPr lang="fr-BE" dirty="0"/>
              <a:t> a été activée prendra le dessus sur le blocage d’héritage ainsi que les GPO contradictoires appliquées au niveau inférieur.</a:t>
            </a:r>
            <a:endParaRPr lang="fr-FR" dirty="0"/>
          </a:p>
        </p:txBody>
      </p:sp>
      <p:pic>
        <p:nvPicPr>
          <p:cNvPr id="6" name="Image 5" descr="Une image contenant texte, capture d’écran, diagramme, Police&#10;&#10;Description générée automatiquement">
            <a:extLst>
              <a:ext uri="{FF2B5EF4-FFF2-40B4-BE49-F238E27FC236}">
                <a16:creationId xmlns:a16="http://schemas.microsoft.com/office/drawing/2014/main" id="{EF77E3C4-CDA8-C4A6-BF95-130C1EDEF0E3}"/>
              </a:ext>
            </a:extLst>
          </p:cNvPr>
          <p:cNvPicPr>
            <a:picLocks noChangeAspect="1"/>
          </p:cNvPicPr>
          <p:nvPr/>
        </p:nvPicPr>
        <p:blipFill>
          <a:blip r:embed="rId3"/>
          <a:stretch>
            <a:fillRect/>
          </a:stretch>
        </p:blipFill>
        <p:spPr>
          <a:xfrm>
            <a:off x="1141413" y="2277195"/>
            <a:ext cx="4396652" cy="3163023"/>
          </a:xfrm>
          <a:prstGeom prst="rect">
            <a:avLst/>
          </a:prstGeom>
          <a:effectLst>
            <a:outerShdw blurRad="50800" dist="114300" dir="2700000" algn="tl" rotWithShape="0">
              <a:prstClr val="black">
                <a:alpha val="40000"/>
              </a:prstClr>
            </a:outerShdw>
            <a:softEdge rad="38100"/>
          </a:effectLst>
        </p:spPr>
      </p:pic>
    </p:spTree>
    <p:extLst>
      <p:ext uri="{BB962C8B-B14F-4D97-AF65-F5344CB8AC3E}">
        <p14:creationId xmlns:p14="http://schemas.microsoft.com/office/powerpoint/2010/main" val="2597192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9C5F84-43FD-B4C3-FFD8-5F50135AADB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692A304-33D8-673A-CAA3-057157376799}"/>
              </a:ext>
            </a:extLst>
          </p:cNvPr>
          <p:cNvSpPr>
            <a:spLocks noGrp="1"/>
          </p:cNvSpPr>
          <p:nvPr>
            <p:ph type="title"/>
          </p:nvPr>
        </p:nvSpPr>
        <p:spPr>
          <a:effectLst>
            <a:outerShdw blurRad="50800" dist="63500" dir="8100000" algn="tr" rotWithShape="0">
              <a:prstClr val="black">
                <a:alpha val="40000"/>
              </a:prstClr>
            </a:outerShdw>
          </a:effectLst>
        </p:spPr>
        <p:txBody>
          <a:bodyPr rtlCol="0">
            <a:normAutofit/>
          </a:bodyPr>
          <a:lstStyle/>
          <a:p>
            <a:r>
              <a:rPr lang="fr-BE" sz="3200" dirty="0">
                <a:ea typeface="Tahoma" panose="020B0604030504040204" pitchFamily="34" charset="0"/>
                <a:cs typeface="Tahoma" panose="020B0604030504040204" pitchFamily="34" charset="0"/>
              </a:rPr>
              <a:t>Vi. Utilisation des commandes « </a:t>
            </a:r>
            <a:r>
              <a:rPr lang="fr-BE" sz="3200" dirty="0" err="1">
                <a:ea typeface="Tahoma" panose="020B0604030504040204" pitchFamily="34" charset="0"/>
                <a:cs typeface="Tahoma" panose="020B0604030504040204" pitchFamily="34" charset="0"/>
              </a:rPr>
              <a:t>gpupdate</a:t>
            </a:r>
            <a:r>
              <a:rPr lang="fr-BE" sz="3200" dirty="0">
                <a:ea typeface="Tahoma" panose="020B0604030504040204" pitchFamily="34" charset="0"/>
                <a:cs typeface="Tahoma" panose="020B0604030504040204" pitchFamily="34" charset="0"/>
              </a:rPr>
              <a:t> » et « </a:t>
            </a:r>
            <a:r>
              <a:rPr lang="fr-BE" sz="3200" dirty="0" err="1">
                <a:ea typeface="Tahoma" panose="020B0604030504040204" pitchFamily="34" charset="0"/>
                <a:cs typeface="Tahoma" panose="020B0604030504040204" pitchFamily="34" charset="0"/>
              </a:rPr>
              <a:t>gpresult</a:t>
            </a:r>
            <a:r>
              <a:rPr lang="fr-BE" sz="3200" dirty="0">
                <a:ea typeface="Tahoma" panose="020B0604030504040204" pitchFamily="34" charset="0"/>
                <a:cs typeface="Tahoma" panose="020B0604030504040204" pitchFamily="34" charset="0"/>
              </a:rPr>
              <a:t> » pour gérer les GPO</a:t>
            </a:r>
            <a:endParaRPr lang="fr-FR" sz="3200" dirty="0"/>
          </a:p>
        </p:txBody>
      </p:sp>
      <p:sp>
        <p:nvSpPr>
          <p:cNvPr id="3" name="Espace réservé du contenu 2">
            <a:extLst>
              <a:ext uri="{FF2B5EF4-FFF2-40B4-BE49-F238E27FC236}">
                <a16:creationId xmlns:a16="http://schemas.microsoft.com/office/drawing/2014/main" id="{A59748FE-0DE2-9D08-BD53-7A5734D7466E}"/>
              </a:ext>
            </a:extLst>
          </p:cNvPr>
          <p:cNvSpPr>
            <a:spLocks noGrp="1"/>
          </p:cNvSpPr>
          <p:nvPr>
            <p:ph idx="1"/>
          </p:nvPr>
        </p:nvSpPr>
        <p:spPr>
          <a:xfrm>
            <a:off x="1141412" y="1986455"/>
            <a:ext cx="9905999" cy="3909848"/>
          </a:xfrm>
          <a:effectLst>
            <a:outerShdw blurRad="50800" dist="38100" dir="8100000" algn="tr" rotWithShape="0">
              <a:prstClr val="black">
                <a:alpha val="40000"/>
              </a:prstClr>
            </a:outerShdw>
          </a:effectLst>
        </p:spPr>
        <p:txBody>
          <a:bodyPr rtlCol="0">
            <a:noAutofit/>
          </a:bodyPr>
          <a:lstStyle/>
          <a:p>
            <a:pPr marL="457200" lvl="1" indent="0" rtl="0">
              <a:lnSpc>
                <a:spcPct val="100000"/>
              </a:lnSpc>
              <a:buNone/>
            </a:pPr>
            <a:r>
              <a:rPr lang="fr-FR" b="1" dirty="0" err="1">
                <a:effectLst>
                  <a:outerShdw blurRad="38100" dist="38100" dir="2700000" algn="tl">
                    <a:srgbClr val="000000">
                      <a:alpha val="43137"/>
                    </a:srgbClr>
                  </a:outerShdw>
                </a:effectLst>
                <a:ea typeface="Tahoma" panose="020B0604030504040204" pitchFamily="34" charset="0"/>
                <a:cs typeface="Tahoma" panose="020B0604030504040204" pitchFamily="34" charset="0"/>
              </a:rPr>
              <a:t>GPUpdate</a:t>
            </a:r>
            <a:r>
              <a:rPr lang="fr-FR" dirty="0">
                <a:ea typeface="Tahoma" panose="020B0604030504040204" pitchFamily="34" charset="0"/>
                <a:cs typeface="Tahoma" panose="020B0604030504040204" pitchFamily="34" charset="0"/>
              </a:rPr>
              <a:t> est une commande qui effectue une mise à jour incrémentielle. Elle applique uniquement les modifications ou les nouveaux paramètres de GPO depuis la dernière mise à jour. </a:t>
            </a:r>
          </a:p>
          <a:p>
            <a:pPr marL="457200" lvl="1" indent="0" rtl="0">
              <a:lnSpc>
                <a:spcPct val="100000"/>
              </a:lnSpc>
              <a:buNone/>
            </a:pPr>
            <a:endParaRPr lang="fr-FR" dirty="0">
              <a:ea typeface="Tahoma" panose="020B0604030504040204" pitchFamily="34" charset="0"/>
              <a:cs typeface="Tahoma" panose="020B0604030504040204" pitchFamily="34" charset="0"/>
            </a:endParaRPr>
          </a:p>
          <a:p>
            <a:pPr marL="457200" lvl="1" indent="0" rtl="0">
              <a:lnSpc>
                <a:spcPct val="100000"/>
              </a:lnSpc>
              <a:buNone/>
            </a:pPr>
            <a:r>
              <a:rPr lang="fr-FR" dirty="0">
                <a:ea typeface="Tahoma" panose="020B0604030504040204" pitchFamily="34" charset="0"/>
                <a:cs typeface="Tahoma" panose="020B0604030504040204" pitchFamily="34" charset="0"/>
              </a:rPr>
              <a:t>On utilisera la commande </a:t>
            </a:r>
            <a:r>
              <a:rPr lang="fr-FR" b="1" dirty="0" err="1">
                <a:effectLst>
                  <a:outerShdw blurRad="38100" dist="38100" dir="2700000" algn="tl">
                    <a:srgbClr val="000000">
                      <a:alpha val="43137"/>
                    </a:srgbClr>
                  </a:outerShdw>
                </a:effectLst>
                <a:ea typeface="Tahoma" panose="020B0604030504040204" pitchFamily="34" charset="0"/>
                <a:cs typeface="Tahoma" panose="020B0604030504040204" pitchFamily="34" charset="0"/>
              </a:rPr>
              <a:t>GPUpdate</a:t>
            </a:r>
            <a:r>
              <a:rPr lang="fr-FR" b="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/force</a:t>
            </a:r>
            <a:r>
              <a:rPr lang="fr-FR" dirty="0">
                <a:ea typeface="Tahoma" panose="020B0604030504040204" pitchFamily="34" charset="0"/>
                <a:cs typeface="Tahoma" panose="020B0604030504040204" pitchFamily="34" charset="0"/>
              </a:rPr>
              <a:t> pour </a:t>
            </a:r>
            <a:r>
              <a:rPr lang="fr-BE" dirty="0"/>
              <a:t>forcer à réappliquer toutes les GPO, qu'elles aient changé ou non.</a:t>
            </a:r>
            <a:endParaRPr lang="fr-FR" dirty="0">
              <a:ea typeface="Tahoma" panose="020B0604030504040204" pitchFamily="34" charset="0"/>
              <a:cs typeface="Tahoma" panose="020B0604030504040204" pitchFamily="34" charset="0"/>
            </a:endParaRPr>
          </a:p>
          <a:p>
            <a:pPr marL="457200" lvl="1" indent="0" rtl="0">
              <a:lnSpc>
                <a:spcPct val="100000"/>
              </a:lnSpc>
              <a:buNone/>
            </a:pPr>
            <a:endParaRPr lang="fr-FR" dirty="0">
              <a:ea typeface="Tahoma" panose="020B0604030504040204" pitchFamily="34" charset="0"/>
              <a:cs typeface="Tahoma" panose="020B0604030504040204" pitchFamily="34" charset="0"/>
            </a:endParaRPr>
          </a:p>
          <a:p>
            <a:pPr marL="457200" lvl="1" indent="0" rtl="0">
              <a:lnSpc>
                <a:spcPct val="100000"/>
              </a:lnSpc>
              <a:buNone/>
            </a:pPr>
            <a:r>
              <a:rPr lang="fr-FR" b="1" dirty="0" err="1">
                <a:effectLst>
                  <a:outerShdw blurRad="38100" dist="38100" dir="2700000" algn="tl">
                    <a:srgbClr val="000000">
                      <a:alpha val="43137"/>
                    </a:srgbClr>
                  </a:outerShdw>
                </a:effectLst>
                <a:ea typeface="Tahoma" panose="020B0604030504040204" pitchFamily="34" charset="0"/>
                <a:cs typeface="Tahoma" panose="020B0604030504040204" pitchFamily="34" charset="0"/>
              </a:rPr>
              <a:t>GPResult</a:t>
            </a:r>
            <a:r>
              <a:rPr lang="fr-FR" b="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/R </a:t>
            </a:r>
            <a:r>
              <a:rPr lang="fr-FR" dirty="0">
                <a:ea typeface="Tahoma" panose="020B0604030504040204" pitchFamily="34" charset="0"/>
                <a:cs typeface="Tahoma" panose="020B0604030504040204" pitchFamily="34" charset="0"/>
              </a:rPr>
              <a:t>est la commande qu’on utilise pour afficher les résultats des GPO appliquées sur un ordinateur ou un utilisateur afin d’identifier les conflits éventuels. On peut également utiliser </a:t>
            </a:r>
            <a:r>
              <a:rPr lang="fr-FR" b="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RSOP.MSC </a:t>
            </a:r>
            <a:r>
              <a:rPr lang="fr-FR" dirty="0">
                <a:ea typeface="Tahoma" panose="020B0604030504040204" pitchFamily="34" charset="0"/>
                <a:cs typeface="Tahoma" panose="020B0604030504040204" pitchFamily="34" charset="0"/>
              </a:rPr>
              <a:t>qui </a:t>
            </a:r>
            <a:r>
              <a:rPr lang="fr-BE" dirty="0"/>
              <a:t>fournit une interface graphique interactive pour visualiser les GPO appliquées.</a:t>
            </a:r>
            <a:endParaRPr lang="fr-FR" dirty="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80981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DB6CE4-2B13-4715-B5B2-615A55922CA1}"/>
              </a:ext>
            </a:extLst>
          </p:cNvPr>
          <p:cNvSpPr>
            <a:spLocks noGrp="1"/>
          </p:cNvSpPr>
          <p:nvPr>
            <p:ph type="title"/>
          </p:nvPr>
        </p:nvSpPr>
        <p:spPr>
          <a:effectLst>
            <a:outerShdw blurRad="50800" dist="38100" dir="8100000" algn="tr" rotWithShape="0">
              <a:prstClr val="black">
                <a:alpha val="40000"/>
              </a:prstClr>
            </a:outerShdw>
          </a:effectLst>
        </p:spPr>
        <p:txBody>
          <a:bodyPr rtlCol="0">
            <a:normAutofit/>
          </a:bodyPr>
          <a:lstStyle/>
          <a:p>
            <a:pPr algn="ctr" rtl="0"/>
            <a:r>
              <a:rPr lang="fr-FR" sz="4400" dirty="0"/>
              <a:t>Merci pour votre attention</a:t>
            </a:r>
          </a:p>
        </p:txBody>
      </p:sp>
      <p:sp>
        <p:nvSpPr>
          <p:cNvPr id="3" name="Espace réservé du contenu 2">
            <a:extLst>
              <a:ext uri="{FF2B5EF4-FFF2-40B4-BE49-F238E27FC236}">
                <a16:creationId xmlns:a16="http://schemas.microsoft.com/office/drawing/2014/main" id="{143F5361-68C0-4BF5-80C8-F1E7BF92B2DB}"/>
              </a:ext>
            </a:extLst>
          </p:cNvPr>
          <p:cNvSpPr>
            <a:spLocks noGrp="1"/>
          </p:cNvSpPr>
          <p:nvPr>
            <p:ph idx="1"/>
          </p:nvPr>
        </p:nvSpPr>
        <p:spPr>
          <a:effectLst>
            <a:outerShdw blurRad="50800" dist="38100" dir="8100000" algn="tr" rotWithShape="0">
              <a:prstClr val="black">
                <a:alpha val="40000"/>
              </a:prstClr>
            </a:outerShdw>
          </a:effectLst>
        </p:spPr>
        <p:txBody>
          <a:bodyPr vert="horz" lIns="91440" tIns="45720" rIns="91440" bIns="45720" rtlCol="0" anchor="t">
            <a:normAutofit fontScale="92500" lnSpcReduction="10000"/>
          </a:bodyPr>
          <a:lstStyle/>
          <a:p>
            <a:pPr marL="0" indent="0">
              <a:buNone/>
            </a:pPr>
            <a:r>
              <a:rPr lang="fr-FR" dirty="0">
                <a:latin typeface="Tahoma" panose="020B0604030504040204" pitchFamily="34" charset="0"/>
                <a:ea typeface="Tahoma" panose="020B0604030504040204" pitchFamily="34" charset="0"/>
                <a:cs typeface="Tahoma" panose="020B0604030504040204" pitchFamily="34" charset="0"/>
              </a:rPr>
              <a:t>		</a:t>
            </a:r>
            <a:r>
              <a:rPr lang="fr-FR" dirty="0">
                <a:ea typeface="Tahoma" panose="020B0604030504040204" pitchFamily="34" charset="0"/>
                <a:cs typeface="Tahoma" panose="020B0604030504040204" pitchFamily="34" charset="0"/>
              </a:rPr>
              <a:t>Sources :	- https://www.it-connect.fr</a:t>
            </a:r>
          </a:p>
          <a:p>
            <a:pPr marL="0" indent="0">
              <a:buNone/>
            </a:pPr>
            <a:r>
              <a:rPr lang="fr-FR" dirty="0">
                <a:ea typeface="Tahoma" panose="020B0604030504040204" pitchFamily="34" charset="0"/>
                <a:cs typeface="Tahoma" panose="020B0604030504040204" pitchFamily="34" charset="0"/>
              </a:rPr>
              <a:t>				- https://emeneye.wordpress.com</a:t>
            </a:r>
          </a:p>
          <a:p>
            <a:pPr marL="0" indent="0">
              <a:buNone/>
            </a:pPr>
            <a:r>
              <a:rPr lang="fr-FR" dirty="0">
                <a:ea typeface="Tahoma" panose="020B0604030504040204" pitchFamily="34" charset="0"/>
                <a:cs typeface="Tahoma" panose="020B0604030504040204" pitchFamily="34" charset="0"/>
              </a:rPr>
              <a:t>				- https://activedirectorypro.com</a:t>
            </a:r>
          </a:p>
          <a:p>
            <a:pPr marL="0" indent="0">
              <a:buNone/>
            </a:pPr>
            <a:r>
              <a:rPr lang="fr-FR" dirty="0">
                <a:ea typeface="Tahoma" panose="020B0604030504040204" pitchFamily="34" charset="0"/>
                <a:cs typeface="Tahoma" panose="020B0604030504040204" pitchFamily="34" charset="0"/>
              </a:rPr>
              <a:t>				- https://learn.microsoft.com</a:t>
            </a:r>
          </a:p>
          <a:p>
            <a:pPr marL="0" indent="0">
              <a:buNone/>
            </a:pPr>
            <a:r>
              <a:rPr lang="fr-FR" dirty="0">
                <a:ea typeface="Tahoma" panose="020B0604030504040204" pitchFamily="34" charset="0"/>
                <a:cs typeface="Tahoma" panose="020B0604030504040204" pitchFamily="34" charset="0"/>
              </a:rPr>
              <a:t>				- https://openclassrooms.com</a:t>
            </a:r>
          </a:p>
          <a:p>
            <a:pPr marL="0" indent="0">
              <a:buNone/>
            </a:pPr>
            <a:endParaRPr lang="fr-FR"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fr-FR" dirty="0">
                <a:latin typeface="Tahoma" panose="020B0604030504040204" pitchFamily="34" charset="0"/>
                <a:ea typeface="Tahoma" panose="020B0604030504040204" pitchFamily="34" charset="0"/>
                <a:cs typeface="Tahoma" panose="020B0604030504040204" pitchFamily="34" charset="0"/>
              </a:rPr>
              <a:t>Alberto Pinto Lopes</a:t>
            </a:r>
          </a:p>
        </p:txBody>
      </p:sp>
    </p:spTree>
    <p:extLst>
      <p:ext uri="{BB962C8B-B14F-4D97-AF65-F5344CB8AC3E}">
        <p14:creationId xmlns:p14="http://schemas.microsoft.com/office/powerpoint/2010/main" val="190261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500" accel="50000" decel="50000" autoRev="1" fill="hold">
                                          <p:stCondLst>
                                            <p:cond delay="0"/>
                                          </p:stCondLst>
                                        </p:cTn>
                                        <p:tgtEl>
                                          <p:spTgt spid="2"/>
                                        </p:tgtEl>
                                        <p:attrNameLst>
                                          <p:attrName>ppt_x</p:attrName>
                                          <p:attrName>ppt_y</p:attrName>
                                        </p:attrNameLst>
                                      </p:cBhvr>
                                    </p:animMotion>
                                    <p:animRot by="1500000">
                                      <p:cBhvr>
                                        <p:cTn id="7" dur="250" fill="hold">
                                          <p:stCondLst>
                                            <p:cond delay="0"/>
                                          </p:stCondLst>
                                        </p:cTn>
                                        <p:tgtEl>
                                          <p:spTgt spid="2"/>
                                        </p:tgtEl>
                                        <p:attrNameLst>
                                          <p:attrName>r</p:attrName>
                                        </p:attrNameLst>
                                      </p:cBhvr>
                                    </p:animRot>
                                    <p:animRot by="-1500000">
                                      <p:cBhvr>
                                        <p:cTn id="8" dur="250" fill="hold">
                                          <p:stCondLst>
                                            <p:cond delay="250"/>
                                          </p:stCondLst>
                                        </p:cTn>
                                        <p:tgtEl>
                                          <p:spTgt spid="2"/>
                                        </p:tgtEl>
                                        <p:attrNameLst>
                                          <p:attrName>r</p:attrName>
                                        </p:attrNameLst>
                                      </p:cBhvr>
                                    </p:animRot>
                                    <p:animRot by="-1500000">
                                      <p:cBhvr>
                                        <p:cTn id="9" dur="250" fill="hold">
                                          <p:stCondLst>
                                            <p:cond delay="500"/>
                                          </p:stCondLst>
                                        </p:cTn>
                                        <p:tgtEl>
                                          <p:spTgt spid="2"/>
                                        </p:tgtEl>
                                        <p:attrNameLst>
                                          <p:attrName>r</p:attrName>
                                        </p:attrNameLst>
                                      </p:cBhvr>
                                    </p:animRot>
                                    <p:animRot by="1500000">
                                      <p:cBhvr>
                                        <p:cTn id="10" dur="250" fill="hold">
                                          <p:stCondLst>
                                            <p:cond delay="75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DB6CE4-2B13-4715-B5B2-615A55922CA1}"/>
              </a:ext>
            </a:extLst>
          </p:cNvPr>
          <p:cNvSpPr>
            <a:spLocks noGrp="1"/>
          </p:cNvSpPr>
          <p:nvPr>
            <p:ph type="title"/>
          </p:nvPr>
        </p:nvSpPr>
        <p:spPr>
          <a:xfrm>
            <a:off x="1141413" y="618518"/>
            <a:ext cx="9905998" cy="1478570"/>
          </a:xfrm>
          <a:effectLst>
            <a:outerShdw blurRad="50800" dist="63500" dir="8100000" algn="tr" rotWithShape="0">
              <a:prstClr val="black">
                <a:alpha val="40000"/>
              </a:prstClr>
            </a:outerShdw>
          </a:effectLst>
        </p:spPr>
        <p:txBody>
          <a:bodyPr rtlCol="0" anchor="ctr">
            <a:normAutofit/>
          </a:bodyPr>
          <a:lstStyle/>
          <a:p>
            <a:pPr rtl="0"/>
            <a:r>
              <a:rPr lang="fr-FR" sz="3200" dirty="0"/>
              <a:t>Introduction</a:t>
            </a:r>
          </a:p>
        </p:txBody>
      </p:sp>
      <p:sp>
        <p:nvSpPr>
          <p:cNvPr id="3" name="Espace réservé du contenu 2">
            <a:extLst>
              <a:ext uri="{FF2B5EF4-FFF2-40B4-BE49-F238E27FC236}">
                <a16:creationId xmlns:a16="http://schemas.microsoft.com/office/drawing/2014/main" id="{143F5361-68C0-4BF5-80C8-F1E7BF92B2DB}"/>
              </a:ext>
            </a:extLst>
          </p:cNvPr>
          <p:cNvSpPr>
            <a:spLocks noGrp="1"/>
          </p:cNvSpPr>
          <p:nvPr>
            <p:ph sz="half" idx="1"/>
          </p:nvPr>
        </p:nvSpPr>
        <p:spPr>
          <a:xfrm>
            <a:off x="1141410" y="2249486"/>
            <a:ext cx="4878389" cy="3541714"/>
          </a:xfrm>
          <a:effectLst>
            <a:outerShdw blurRad="50800" dist="38100" dir="8100000" algn="tr" rotWithShape="0">
              <a:prstClr val="black">
                <a:alpha val="40000"/>
              </a:prstClr>
            </a:outerShdw>
          </a:effectLst>
        </p:spPr>
        <p:txBody>
          <a:bodyPr rtlCol="0">
            <a:normAutofit lnSpcReduction="10000"/>
          </a:bodyPr>
          <a:lstStyle/>
          <a:p>
            <a:pPr marL="0" indent="0" rtl="0">
              <a:lnSpc>
                <a:spcPct val="110000"/>
              </a:lnSpc>
              <a:buNone/>
            </a:pPr>
            <a:r>
              <a:rPr lang="fr-FR" sz="2000" dirty="0"/>
              <a:t>Gestion simplifiée des réseaux Windows</a:t>
            </a:r>
          </a:p>
          <a:p>
            <a:pPr marL="0" indent="0" rtl="0">
              <a:lnSpc>
                <a:spcPct val="110000"/>
              </a:lnSpc>
              <a:buNone/>
            </a:pPr>
            <a:endParaRPr lang="fr-FR" sz="2000" dirty="0"/>
          </a:p>
          <a:p>
            <a:pPr lvl="1">
              <a:lnSpc>
                <a:spcPct val="110000"/>
              </a:lnSpc>
            </a:pPr>
            <a:r>
              <a:rPr lang="fr-BE" kern="100" dirty="0">
                <a:effectLst/>
              </a:rPr>
              <a:t>Les GPO permettent de centraliser la gestion des configurations, les politiques de sécurité ainsi que le déploiement sur un réseau d’entreprise.</a:t>
            </a:r>
          </a:p>
          <a:p>
            <a:pPr marL="457200" lvl="1" indent="0">
              <a:lnSpc>
                <a:spcPct val="110000"/>
              </a:lnSpc>
              <a:buNone/>
            </a:pPr>
            <a:endParaRPr lang="fr-BE" kern="100" dirty="0">
              <a:effectLst/>
            </a:endParaRPr>
          </a:p>
          <a:p>
            <a:pPr lvl="1">
              <a:lnSpc>
                <a:spcPct val="110000"/>
              </a:lnSpc>
            </a:pPr>
            <a:r>
              <a:rPr lang="fr-BE" kern="100" dirty="0">
                <a:effectLst/>
              </a:rPr>
              <a:t>Elles facilitent l'administration des ordinateurs et des utilisateurs dans un domaine Active Directory.</a:t>
            </a:r>
          </a:p>
        </p:txBody>
      </p:sp>
      <p:pic>
        <p:nvPicPr>
          <p:cNvPr id="12" name="Espace réservé du contenu 11" descr="Une image contenant texte, capture d’écran, conception&#10;&#10;Description générée automatiquement">
            <a:extLst>
              <a:ext uri="{FF2B5EF4-FFF2-40B4-BE49-F238E27FC236}">
                <a16:creationId xmlns:a16="http://schemas.microsoft.com/office/drawing/2014/main" id="{49945A19-709A-E9CF-8AF4-2BEA5782E154}"/>
              </a:ext>
            </a:extLst>
          </p:cNvPr>
          <p:cNvPicPr>
            <a:picLocks noGrp="1" noChangeAspect="1"/>
          </p:cNvPicPr>
          <p:nvPr>
            <p:ph sz="half" idx="2"/>
          </p:nvPr>
        </p:nvPicPr>
        <p:blipFill>
          <a:blip r:embed="rId3"/>
          <a:stretch>
            <a:fillRect/>
          </a:stretch>
        </p:blipFill>
        <p:spPr>
          <a:xfrm>
            <a:off x="6172200" y="2623872"/>
            <a:ext cx="4875213" cy="2792943"/>
          </a:xfrm>
          <a:effectLst>
            <a:outerShdw blurRad="50800" dist="88900" dir="2700000" algn="tl" rotWithShape="0">
              <a:prstClr val="black">
                <a:alpha val="40000"/>
              </a:prstClr>
            </a:outerShdw>
          </a:effectLst>
        </p:spPr>
      </p:pic>
    </p:spTree>
    <p:extLst>
      <p:ext uri="{BB962C8B-B14F-4D97-AF65-F5344CB8AC3E}">
        <p14:creationId xmlns:p14="http://schemas.microsoft.com/office/powerpoint/2010/main" val="2172179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DB6CE4-2B13-4715-B5B2-615A55922CA1}"/>
              </a:ext>
            </a:extLst>
          </p:cNvPr>
          <p:cNvSpPr>
            <a:spLocks noGrp="1"/>
          </p:cNvSpPr>
          <p:nvPr>
            <p:ph type="title"/>
          </p:nvPr>
        </p:nvSpPr>
        <p:spPr>
          <a:xfrm>
            <a:off x="1141413" y="618518"/>
            <a:ext cx="10231438" cy="1478570"/>
          </a:xfrm>
          <a:effectLst>
            <a:outerShdw blurRad="50800" dist="63500" dir="8100000" algn="tr" rotWithShape="0">
              <a:prstClr val="black">
                <a:alpha val="40000"/>
              </a:prstClr>
            </a:outerShdw>
          </a:effectLst>
        </p:spPr>
        <p:txBody>
          <a:bodyPr rtlCol="0">
            <a:normAutofit/>
          </a:bodyPr>
          <a:lstStyle/>
          <a:p>
            <a:pPr rtl="0"/>
            <a:r>
              <a:rPr lang="fr-FR" sz="3200" dirty="0"/>
              <a:t>Objectif de la présentation</a:t>
            </a:r>
          </a:p>
        </p:txBody>
      </p:sp>
      <p:sp>
        <p:nvSpPr>
          <p:cNvPr id="3" name="Espace réservé du contenu 2">
            <a:extLst>
              <a:ext uri="{FF2B5EF4-FFF2-40B4-BE49-F238E27FC236}">
                <a16:creationId xmlns:a16="http://schemas.microsoft.com/office/drawing/2014/main" id="{143F5361-68C0-4BF5-80C8-F1E7BF92B2DB}"/>
              </a:ext>
            </a:extLst>
          </p:cNvPr>
          <p:cNvSpPr>
            <a:spLocks noGrp="1"/>
          </p:cNvSpPr>
          <p:nvPr>
            <p:ph idx="1"/>
          </p:nvPr>
        </p:nvSpPr>
        <p:spPr>
          <a:xfrm>
            <a:off x="1828800" y="2249487"/>
            <a:ext cx="9544050" cy="3541714"/>
          </a:xfrm>
          <a:effectLst>
            <a:outerShdw blurRad="50800" dist="38100" dir="8100000" algn="tr" rotWithShape="0">
              <a:prstClr val="black">
                <a:alpha val="40000"/>
              </a:prstClr>
            </a:outerShdw>
          </a:effectLst>
        </p:spPr>
        <p:txBody>
          <a:bodyPr rtlCol="0">
            <a:normAutofit/>
          </a:bodyPr>
          <a:lstStyle/>
          <a:p>
            <a:pPr marL="514350" indent="-514350">
              <a:buFont typeface="+mj-lt"/>
              <a:buAutoNum type="romanUcPeriod"/>
            </a:pPr>
            <a:r>
              <a:rPr lang="fr-BE" sz="2000" dirty="0">
                <a:ea typeface="Tahoma" panose="020B0604030504040204" pitchFamily="34" charset="0"/>
                <a:cs typeface="Tahoma" panose="020B0604030504040204" pitchFamily="34" charset="0"/>
              </a:rPr>
              <a:t>Les prérequis pour utiliser les GPO.</a:t>
            </a:r>
          </a:p>
          <a:p>
            <a:pPr marL="514350" indent="-514350">
              <a:buFont typeface="+mj-lt"/>
              <a:buAutoNum type="romanUcPeriod"/>
            </a:pPr>
            <a:r>
              <a:rPr lang="fr-BE" sz="2000" dirty="0">
                <a:ea typeface="Tahoma" panose="020B0604030504040204" pitchFamily="34" charset="0"/>
                <a:cs typeface="Tahoma" panose="020B0604030504040204" pitchFamily="34" charset="0"/>
              </a:rPr>
              <a:t>Les GPO par défaut lors du déploiement d'Active Directory.</a:t>
            </a:r>
          </a:p>
          <a:p>
            <a:pPr marL="514350" indent="-514350">
              <a:buFont typeface="+mj-lt"/>
              <a:buAutoNum type="romanUcPeriod"/>
            </a:pPr>
            <a:r>
              <a:rPr lang="fr-BE" sz="2000" dirty="0">
                <a:ea typeface="Tahoma" panose="020B0604030504040204" pitchFamily="34" charset="0"/>
                <a:cs typeface="Tahoma" panose="020B0604030504040204" pitchFamily="34" charset="0"/>
              </a:rPr>
              <a:t>Application des GPO : quand et sur quoi ?</a:t>
            </a:r>
          </a:p>
          <a:p>
            <a:pPr marL="514350" indent="-514350">
              <a:buFont typeface="+mj-lt"/>
              <a:buAutoNum type="romanUcPeriod"/>
            </a:pPr>
            <a:r>
              <a:rPr lang="fr-BE" sz="2000" dirty="0">
                <a:ea typeface="Tahoma" panose="020B0604030504040204" pitchFamily="34" charset="0"/>
                <a:cs typeface="Tahoma" panose="020B0604030504040204" pitchFamily="34" charset="0"/>
              </a:rPr>
              <a:t>L’ordre d’application des GPO</a:t>
            </a:r>
          </a:p>
          <a:p>
            <a:pPr marL="514350" indent="-514350">
              <a:buFont typeface="+mj-lt"/>
              <a:buAutoNum type="romanUcPeriod"/>
            </a:pPr>
            <a:r>
              <a:rPr lang="fr-BE" sz="2000" dirty="0">
                <a:ea typeface="Tahoma" panose="020B0604030504040204" pitchFamily="34" charset="0"/>
                <a:cs typeface="Tahoma" panose="020B0604030504040204" pitchFamily="34" charset="0"/>
              </a:rPr>
              <a:t>Principes d’héritage et de priorité dans les GPO.</a:t>
            </a:r>
          </a:p>
          <a:p>
            <a:pPr marL="514350" indent="-514350">
              <a:buFont typeface="+mj-lt"/>
              <a:buAutoNum type="romanUcPeriod"/>
            </a:pPr>
            <a:r>
              <a:rPr lang="fr-BE" sz="2000" dirty="0">
                <a:ea typeface="Tahoma" panose="020B0604030504040204" pitchFamily="34" charset="0"/>
                <a:cs typeface="Tahoma" panose="020B0604030504040204" pitchFamily="34" charset="0"/>
              </a:rPr>
              <a:t>Utilisation des commandes </a:t>
            </a:r>
            <a:r>
              <a:rPr lang="fr-BE" sz="2000" b="1" dirty="0" err="1">
                <a:effectLst>
                  <a:outerShdw blurRad="38100" dist="38100" dir="2700000" algn="tl">
                    <a:srgbClr val="000000">
                      <a:alpha val="43137"/>
                    </a:srgbClr>
                  </a:outerShdw>
                </a:effectLst>
                <a:ea typeface="Tahoma" panose="020B0604030504040204" pitchFamily="34" charset="0"/>
                <a:cs typeface="Tahoma" panose="020B0604030504040204" pitchFamily="34" charset="0"/>
              </a:rPr>
              <a:t>gpupdate</a:t>
            </a:r>
            <a:r>
              <a:rPr lang="fr-BE" sz="2000" dirty="0">
                <a:ea typeface="Tahoma" panose="020B0604030504040204" pitchFamily="34" charset="0"/>
                <a:cs typeface="Tahoma" panose="020B0604030504040204" pitchFamily="34" charset="0"/>
              </a:rPr>
              <a:t> et </a:t>
            </a:r>
            <a:r>
              <a:rPr lang="fr-BE" sz="2000" b="1" dirty="0" err="1">
                <a:effectLst>
                  <a:outerShdw blurRad="38100" dist="38100" dir="2700000" algn="tl">
                    <a:srgbClr val="000000">
                      <a:alpha val="43137"/>
                    </a:srgbClr>
                  </a:outerShdw>
                </a:effectLst>
                <a:ea typeface="Tahoma" panose="020B0604030504040204" pitchFamily="34" charset="0"/>
                <a:cs typeface="Tahoma" panose="020B0604030504040204" pitchFamily="34" charset="0"/>
              </a:rPr>
              <a:t>gpresult</a:t>
            </a:r>
            <a:r>
              <a:rPr lang="fr-BE" sz="2000" b="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t>
            </a:r>
            <a:r>
              <a:rPr lang="fr-BE" sz="2000" dirty="0">
                <a:ea typeface="Tahoma" panose="020B0604030504040204" pitchFamily="34" charset="0"/>
                <a:cs typeface="Tahoma" panose="020B0604030504040204" pitchFamily="34" charset="0"/>
              </a:rPr>
              <a:t>pour gérer les GPO.</a:t>
            </a:r>
          </a:p>
          <a:p>
            <a:pPr>
              <a:buFont typeface="Arial" panose="020B0604020202020204" pitchFamily="34" charset="0"/>
              <a:buChar char="•"/>
            </a:pPr>
            <a:endParaRPr lang="fr-BE"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48318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DB6CE4-2B13-4715-B5B2-615A55922CA1}"/>
              </a:ext>
            </a:extLst>
          </p:cNvPr>
          <p:cNvSpPr>
            <a:spLocks noGrp="1"/>
          </p:cNvSpPr>
          <p:nvPr>
            <p:ph type="title"/>
          </p:nvPr>
        </p:nvSpPr>
        <p:spPr>
          <a:effectLst>
            <a:outerShdw blurRad="50800" dist="63500" dir="8100000" algn="tr" rotWithShape="0">
              <a:prstClr val="black">
                <a:alpha val="40000"/>
              </a:prstClr>
            </a:outerShdw>
          </a:effectLst>
        </p:spPr>
        <p:txBody>
          <a:bodyPr rtlCol="0">
            <a:normAutofit/>
          </a:bodyPr>
          <a:lstStyle/>
          <a:p>
            <a:pPr rtl="0"/>
            <a:r>
              <a:rPr lang="fr-BE" sz="3200" dirty="0">
                <a:ea typeface="Tahoma" panose="020B0604030504040204" pitchFamily="34" charset="0"/>
                <a:cs typeface="Tahoma" panose="020B0604030504040204" pitchFamily="34" charset="0"/>
              </a:rPr>
              <a:t>I. Les prérequis pour utiliser les GPO</a:t>
            </a:r>
            <a:endParaRPr lang="fr-FR" sz="3200" dirty="0"/>
          </a:p>
        </p:txBody>
      </p:sp>
      <p:sp>
        <p:nvSpPr>
          <p:cNvPr id="3" name="Espace réservé du contenu 2">
            <a:extLst>
              <a:ext uri="{FF2B5EF4-FFF2-40B4-BE49-F238E27FC236}">
                <a16:creationId xmlns:a16="http://schemas.microsoft.com/office/drawing/2014/main" id="{143F5361-68C0-4BF5-80C8-F1E7BF92B2DB}"/>
              </a:ext>
            </a:extLst>
          </p:cNvPr>
          <p:cNvSpPr>
            <a:spLocks noGrp="1"/>
          </p:cNvSpPr>
          <p:nvPr>
            <p:ph idx="1"/>
          </p:nvPr>
        </p:nvSpPr>
        <p:spPr>
          <a:effectLst>
            <a:outerShdw blurRad="50800" dist="38100" dir="8100000" algn="tr" rotWithShape="0">
              <a:prstClr val="black">
                <a:alpha val="40000"/>
              </a:prstClr>
            </a:outerShdw>
          </a:effectLst>
        </p:spPr>
        <p:txBody>
          <a:bodyPr rtlCol="0">
            <a:normAutofit/>
          </a:bodyPr>
          <a:lstStyle/>
          <a:p>
            <a:pPr lvl="1" rtl="0"/>
            <a:r>
              <a:rPr lang="fr-FR" dirty="0">
                <a:ea typeface="Tahoma" panose="020B0604030504040204" pitchFamily="34" charset="0"/>
                <a:cs typeface="Tahoma" panose="020B0604030504040204" pitchFamily="34" charset="0"/>
              </a:rPr>
              <a:t>Un domaine Active Directory (AD)</a:t>
            </a:r>
          </a:p>
          <a:p>
            <a:pPr lvl="1" rtl="0"/>
            <a:r>
              <a:rPr lang="fr-FR" dirty="0">
                <a:ea typeface="Tahoma" panose="020B0604030504040204" pitchFamily="34" charset="0"/>
                <a:cs typeface="Tahoma" panose="020B0604030504040204" pitchFamily="34" charset="0"/>
              </a:rPr>
              <a:t>Un contrôleur de domaine (DC)</a:t>
            </a:r>
          </a:p>
          <a:p>
            <a:pPr lvl="1" rtl="0"/>
            <a:r>
              <a:rPr lang="fr-FR" dirty="0">
                <a:ea typeface="Tahoma" panose="020B0604030504040204" pitchFamily="34" charset="0"/>
                <a:cs typeface="Tahoma" panose="020B0604030504040204" pitchFamily="34" charset="0"/>
              </a:rPr>
              <a:t>La console de gestion des stratégies de groupe (GPMC)</a:t>
            </a:r>
          </a:p>
          <a:p>
            <a:pPr lvl="1" rtl="0"/>
            <a:r>
              <a:rPr lang="fr-FR" dirty="0">
                <a:ea typeface="Tahoma" panose="020B0604030504040204" pitchFamily="34" charset="0"/>
                <a:cs typeface="Tahoma" panose="020B0604030504040204" pitchFamily="34" charset="0"/>
              </a:rPr>
              <a:t>Un accès administrateur du domaine</a:t>
            </a:r>
          </a:p>
          <a:p>
            <a:pPr lvl="1" rtl="0"/>
            <a:r>
              <a:rPr lang="fr-FR" dirty="0">
                <a:ea typeface="Tahoma" panose="020B0604030504040204" pitchFamily="34" charset="0"/>
                <a:cs typeface="Tahoma" panose="020B0604030504040204" pitchFamily="34" charset="0"/>
              </a:rPr>
              <a:t>Des ordinateurs intégrés au domaine avec un OS Windows</a:t>
            </a:r>
          </a:p>
          <a:p>
            <a:pPr marL="457200" lvl="1" indent="0" rtl="0">
              <a:buNone/>
            </a:pPr>
            <a:endParaRPr lang="fr-FR" sz="2400" dirty="0">
              <a:latin typeface="Tahoma" panose="020B0604030504040204" pitchFamily="34" charset="0"/>
              <a:ea typeface="Tahoma" panose="020B0604030504040204" pitchFamily="34" charset="0"/>
              <a:cs typeface="Tahoma" panose="020B0604030504040204" pitchFamily="34" charset="0"/>
            </a:endParaRPr>
          </a:p>
          <a:p>
            <a:pPr lvl="1" rtl="0"/>
            <a:endParaRPr lang="fr-FR" sz="2400" dirty="0">
              <a:latin typeface="Tahoma" panose="020B0604030504040204" pitchFamily="34" charset="0"/>
              <a:ea typeface="Tahoma" panose="020B0604030504040204" pitchFamily="34" charset="0"/>
              <a:cs typeface="Tahoma" panose="020B0604030504040204" pitchFamily="34" charset="0"/>
            </a:endParaRPr>
          </a:p>
        </p:txBody>
      </p:sp>
      <p:pic>
        <p:nvPicPr>
          <p:cNvPr id="9" name="Image 8" descr="Une image contenant texte, conception, Police, logo&#10;&#10;Description générée automatiquement">
            <a:extLst>
              <a:ext uri="{FF2B5EF4-FFF2-40B4-BE49-F238E27FC236}">
                <a16:creationId xmlns:a16="http://schemas.microsoft.com/office/drawing/2014/main" id="{9D563BAC-B5B8-CB97-F34C-D803B266C0A4}"/>
              </a:ext>
            </a:extLst>
          </p:cNvPr>
          <p:cNvPicPr>
            <a:picLocks noChangeAspect="1"/>
          </p:cNvPicPr>
          <p:nvPr/>
        </p:nvPicPr>
        <p:blipFill>
          <a:blip r:embed="rId3"/>
          <a:stretch>
            <a:fillRect/>
          </a:stretch>
        </p:blipFill>
        <p:spPr>
          <a:xfrm>
            <a:off x="8161242" y="2504050"/>
            <a:ext cx="3625475" cy="1849900"/>
          </a:xfrm>
          <a:prstGeom prst="rect">
            <a:avLst/>
          </a:prstGeom>
          <a:effectLst>
            <a:outerShdw blurRad="50800" dist="127000" dir="2700000" algn="tl" rotWithShape="0">
              <a:prstClr val="black">
                <a:alpha val="40000"/>
              </a:prstClr>
            </a:outerShdw>
          </a:effectLst>
        </p:spPr>
      </p:pic>
    </p:spTree>
    <p:extLst>
      <p:ext uri="{BB962C8B-B14F-4D97-AF65-F5344CB8AC3E}">
        <p14:creationId xmlns:p14="http://schemas.microsoft.com/office/powerpoint/2010/main" val="2919556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17F7A-BAA5-AD7D-EBE0-81D327DCE73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9DC0741-EE76-25B6-BF62-085DD8671611}"/>
              </a:ext>
            </a:extLst>
          </p:cNvPr>
          <p:cNvSpPr>
            <a:spLocks noGrp="1"/>
          </p:cNvSpPr>
          <p:nvPr>
            <p:ph type="title"/>
          </p:nvPr>
        </p:nvSpPr>
        <p:spPr>
          <a:xfrm>
            <a:off x="1141413" y="618518"/>
            <a:ext cx="9905998" cy="1478570"/>
          </a:xfrm>
          <a:effectLst>
            <a:outerShdw blurRad="50800" dist="63500" dir="8100000" algn="tr" rotWithShape="0">
              <a:prstClr val="black">
                <a:alpha val="40000"/>
              </a:prstClr>
            </a:outerShdw>
          </a:effectLst>
        </p:spPr>
        <p:txBody>
          <a:bodyPr rtlCol="0" anchor="ctr">
            <a:normAutofit/>
          </a:bodyPr>
          <a:lstStyle/>
          <a:p>
            <a:pPr rtl="0"/>
            <a:r>
              <a:rPr lang="fr-BE" sz="3200" dirty="0"/>
              <a:t>II. Les GPO par défaut lors du déploiement d'Active Directory</a:t>
            </a:r>
            <a:endParaRPr lang="fr-FR" sz="3200" dirty="0"/>
          </a:p>
        </p:txBody>
      </p:sp>
      <p:sp>
        <p:nvSpPr>
          <p:cNvPr id="3" name="Espace réservé du contenu 2">
            <a:extLst>
              <a:ext uri="{FF2B5EF4-FFF2-40B4-BE49-F238E27FC236}">
                <a16:creationId xmlns:a16="http://schemas.microsoft.com/office/drawing/2014/main" id="{91F22036-76B0-8564-E51E-63FF120949D6}"/>
              </a:ext>
            </a:extLst>
          </p:cNvPr>
          <p:cNvSpPr>
            <a:spLocks noGrp="1"/>
          </p:cNvSpPr>
          <p:nvPr>
            <p:ph sz="half" idx="1"/>
          </p:nvPr>
        </p:nvSpPr>
        <p:spPr>
          <a:xfrm>
            <a:off x="1141410" y="2249486"/>
            <a:ext cx="5148553" cy="1652531"/>
          </a:xfrm>
          <a:effectLst>
            <a:outerShdw blurRad="50800" dist="38100" dir="8100000" algn="tr" rotWithShape="0">
              <a:prstClr val="black">
                <a:alpha val="40000"/>
              </a:prstClr>
            </a:outerShdw>
          </a:effectLst>
        </p:spPr>
        <p:txBody>
          <a:bodyPr rtlCol="0">
            <a:normAutofit/>
          </a:bodyPr>
          <a:lstStyle/>
          <a:p>
            <a:pPr marL="457200" lvl="1" indent="0" rtl="0">
              <a:lnSpc>
                <a:spcPct val="110000"/>
              </a:lnSpc>
              <a:buNone/>
            </a:pPr>
            <a:r>
              <a:rPr lang="fr-FR" dirty="0"/>
              <a:t>Lors du déploiement d’un nouvel Active Directory, il y a deux stratégies de groupe intégré par défaut : </a:t>
            </a:r>
            <a:r>
              <a:rPr lang="fr-FR" b="1" dirty="0">
                <a:effectLst>
                  <a:outerShdw blurRad="38100" dist="38100" dir="2700000" algn="tl">
                    <a:srgbClr val="000000">
                      <a:alpha val="43137"/>
                    </a:srgbClr>
                  </a:outerShdw>
                </a:effectLst>
              </a:rPr>
              <a:t>Default Domain Policy </a:t>
            </a:r>
            <a:r>
              <a:rPr lang="fr-FR" dirty="0"/>
              <a:t>et </a:t>
            </a:r>
            <a:r>
              <a:rPr lang="fr-FR" b="1" dirty="0">
                <a:effectLst>
                  <a:outerShdw blurRad="38100" dist="38100" dir="2700000" algn="tl">
                    <a:srgbClr val="000000">
                      <a:alpha val="43137"/>
                    </a:srgbClr>
                  </a:outerShdw>
                </a:effectLst>
              </a:rPr>
              <a:t>Default Domain </a:t>
            </a:r>
            <a:r>
              <a:rPr lang="fr-FR" b="1" dirty="0" err="1">
                <a:effectLst>
                  <a:outerShdw blurRad="38100" dist="38100" dir="2700000" algn="tl">
                    <a:srgbClr val="000000">
                      <a:alpha val="43137"/>
                    </a:srgbClr>
                  </a:outerShdw>
                </a:effectLst>
              </a:rPr>
              <a:t>Controllers</a:t>
            </a:r>
            <a:r>
              <a:rPr lang="fr-FR" b="1" dirty="0">
                <a:effectLst>
                  <a:outerShdw blurRad="38100" dist="38100" dir="2700000" algn="tl">
                    <a:srgbClr val="000000">
                      <a:alpha val="43137"/>
                    </a:srgbClr>
                  </a:outerShdw>
                </a:effectLst>
              </a:rPr>
              <a:t> Policy</a:t>
            </a:r>
          </a:p>
          <a:p>
            <a:pPr marL="457200" lvl="1" indent="0" rtl="0">
              <a:lnSpc>
                <a:spcPct val="110000"/>
              </a:lnSpc>
              <a:buNone/>
            </a:pPr>
            <a:endParaRPr lang="fr-FR" sz="1700" dirty="0"/>
          </a:p>
        </p:txBody>
      </p:sp>
      <p:pic>
        <p:nvPicPr>
          <p:cNvPr id="5" name="Image 4" descr="Une image contenant texte, capture d’écran, Police, ligne&#10;&#10;Description générée automatiquement">
            <a:extLst>
              <a:ext uri="{FF2B5EF4-FFF2-40B4-BE49-F238E27FC236}">
                <a16:creationId xmlns:a16="http://schemas.microsoft.com/office/drawing/2014/main" id="{E498A263-11C7-4A0C-F01B-7A632DE2511D}"/>
              </a:ext>
            </a:extLst>
          </p:cNvPr>
          <p:cNvPicPr>
            <a:picLocks noChangeAspect="1"/>
          </p:cNvPicPr>
          <p:nvPr/>
        </p:nvPicPr>
        <p:blipFill>
          <a:blip r:embed="rId3"/>
          <a:stretch>
            <a:fillRect/>
          </a:stretch>
        </p:blipFill>
        <p:spPr>
          <a:xfrm>
            <a:off x="7019636" y="2249487"/>
            <a:ext cx="4027774" cy="1473881"/>
          </a:xfrm>
          <a:prstGeom prst="rect">
            <a:avLst/>
          </a:prstGeom>
          <a:noFill/>
          <a:effectLst>
            <a:outerShdw blurRad="50800" dist="127000" dir="2700000" algn="tl" rotWithShape="0">
              <a:prstClr val="black">
                <a:alpha val="40000"/>
              </a:prstClr>
            </a:outerShdw>
            <a:softEdge rad="38100"/>
          </a:effectLst>
        </p:spPr>
      </p:pic>
      <p:sp>
        <p:nvSpPr>
          <p:cNvPr id="8" name="ZoneTexte 7">
            <a:extLst>
              <a:ext uri="{FF2B5EF4-FFF2-40B4-BE49-F238E27FC236}">
                <a16:creationId xmlns:a16="http://schemas.microsoft.com/office/drawing/2014/main" id="{BD977BFF-48B5-7302-1627-5AEDAB295FCC}"/>
              </a:ext>
            </a:extLst>
          </p:cNvPr>
          <p:cNvSpPr txBox="1"/>
          <p:nvPr/>
        </p:nvSpPr>
        <p:spPr>
          <a:xfrm>
            <a:off x="6092821" y="4054416"/>
            <a:ext cx="4954590" cy="1598899"/>
          </a:xfrm>
          <a:prstGeom prst="rect">
            <a:avLst/>
          </a:prstGeom>
          <a:noFill/>
          <a:effectLst>
            <a:outerShdw blurRad="50800" dist="38100" dir="2700000" algn="tl" rotWithShape="0">
              <a:prstClr val="black">
                <a:alpha val="40000"/>
              </a:prstClr>
            </a:outerShdw>
          </a:effectLst>
        </p:spPr>
        <p:txBody>
          <a:bodyPr wrap="square" rtlCol="0">
            <a:spAutoFit/>
          </a:bodyPr>
          <a:lstStyle/>
          <a:p>
            <a:pPr marL="457200" lvl="1" indent="0">
              <a:lnSpc>
                <a:spcPct val="110000"/>
              </a:lnSpc>
              <a:buNone/>
            </a:pPr>
            <a:r>
              <a:rPr lang="fr-BE" sz="1800" dirty="0"/>
              <a:t>La stratégie </a:t>
            </a:r>
            <a:r>
              <a:rPr lang="fr-BE" sz="1800" b="1" dirty="0">
                <a:effectLst>
                  <a:outerShdw blurRad="38100" dist="38100" dir="2700000" algn="tl">
                    <a:srgbClr val="000000">
                      <a:alpha val="43137"/>
                    </a:srgbClr>
                  </a:outerShdw>
                </a:effectLst>
              </a:rPr>
              <a:t>Default Domain Policy</a:t>
            </a:r>
            <a:r>
              <a:rPr lang="fr-BE" sz="1800" dirty="0"/>
              <a:t> s'applique par défaut à la racine du domaine et englobe tous les utilisateurs du domaine. Elle contient des paramètres de sécurité tel que stratégie de mot de passe et de verrouillage de compte.</a:t>
            </a:r>
            <a:endParaRPr lang="fr-FR" sz="1800" dirty="0"/>
          </a:p>
        </p:txBody>
      </p:sp>
      <p:pic>
        <p:nvPicPr>
          <p:cNvPr id="10" name="Image 9" descr="Une image contenant texte, Police, capture d’écran&#10;&#10;Description générée automatiquement">
            <a:extLst>
              <a:ext uri="{FF2B5EF4-FFF2-40B4-BE49-F238E27FC236}">
                <a16:creationId xmlns:a16="http://schemas.microsoft.com/office/drawing/2014/main" id="{373955C6-91C7-708E-1110-9E071C9C1971}"/>
              </a:ext>
            </a:extLst>
          </p:cNvPr>
          <p:cNvPicPr>
            <a:picLocks noChangeAspect="1"/>
          </p:cNvPicPr>
          <p:nvPr/>
        </p:nvPicPr>
        <p:blipFill>
          <a:blip r:embed="rId4"/>
          <a:stretch>
            <a:fillRect/>
          </a:stretch>
        </p:blipFill>
        <p:spPr>
          <a:xfrm>
            <a:off x="1629347" y="4137460"/>
            <a:ext cx="3928387" cy="1652532"/>
          </a:xfrm>
          <a:prstGeom prst="rect">
            <a:avLst/>
          </a:prstGeom>
          <a:effectLst>
            <a:outerShdw blurRad="50800" dist="127000" dir="8100000" algn="tr" rotWithShape="0">
              <a:prstClr val="black">
                <a:alpha val="40000"/>
              </a:prstClr>
            </a:outerShdw>
            <a:softEdge rad="38100"/>
          </a:effectLst>
        </p:spPr>
      </p:pic>
    </p:spTree>
    <p:extLst>
      <p:ext uri="{BB962C8B-B14F-4D97-AF65-F5344CB8AC3E}">
        <p14:creationId xmlns:p14="http://schemas.microsoft.com/office/powerpoint/2010/main" val="3535714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347D1-9CA6-A75B-1489-900BA3A778E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4427533-884B-7915-F258-F1B174118635}"/>
              </a:ext>
            </a:extLst>
          </p:cNvPr>
          <p:cNvSpPr>
            <a:spLocks noGrp="1"/>
          </p:cNvSpPr>
          <p:nvPr>
            <p:ph type="title"/>
          </p:nvPr>
        </p:nvSpPr>
        <p:spPr>
          <a:xfrm>
            <a:off x="1141413" y="618518"/>
            <a:ext cx="9905998" cy="1478570"/>
          </a:xfrm>
          <a:effectLst>
            <a:outerShdw blurRad="50800" dist="63500" dir="8100000" algn="tr" rotWithShape="0">
              <a:prstClr val="black">
                <a:alpha val="40000"/>
              </a:prstClr>
            </a:outerShdw>
          </a:effectLst>
        </p:spPr>
        <p:txBody>
          <a:bodyPr rtlCol="0" anchor="ctr">
            <a:normAutofit/>
          </a:bodyPr>
          <a:lstStyle/>
          <a:p>
            <a:pPr rtl="0"/>
            <a:r>
              <a:rPr lang="fr-BE" sz="3200" dirty="0"/>
              <a:t>II. Les GPO par défaut lors du déploiement d'Active Directory</a:t>
            </a:r>
            <a:endParaRPr lang="fr-FR" sz="3200" dirty="0"/>
          </a:p>
        </p:txBody>
      </p:sp>
      <p:pic>
        <p:nvPicPr>
          <p:cNvPr id="5" name="Image 4" descr="Une image contenant texte, capture d’écran, logiciel, Page web&#10;&#10;Description générée automatiquement">
            <a:extLst>
              <a:ext uri="{FF2B5EF4-FFF2-40B4-BE49-F238E27FC236}">
                <a16:creationId xmlns:a16="http://schemas.microsoft.com/office/drawing/2014/main" id="{6BD5B932-06D8-366B-A9C2-D367F17EDD29}"/>
              </a:ext>
            </a:extLst>
          </p:cNvPr>
          <p:cNvPicPr>
            <a:picLocks noChangeAspect="1"/>
          </p:cNvPicPr>
          <p:nvPr/>
        </p:nvPicPr>
        <p:blipFill>
          <a:blip r:embed="rId3"/>
          <a:stretch>
            <a:fillRect/>
          </a:stretch>
        </p:blipFill>
        <p:spPr>
          <a:xfrm>
            <a:off x="1141410" y="2660492"/>
            <a:ext cx="4878389" cy="2719701"/>
          </a:xfrm>
          <a:prstGeom prst="rect">
            <a:avLst/>
          </a:prstGeom>
          <a:noFill/>
          <a:effectLst>
            <a:outerShdw blurRad="50800" dist="127000" dir="8100000" algn="tr" rotWithShape="0">
              <a:prstClr val="black">
                <a:alpha val="40000"/>
              </a:prstClr>
            </a:outerShdw>
            <a:softEdge rad="38100"/>
          </a:effectLst>
        </p:spPr>
      </p:pic>
      <p:sp>
        <p:nvSpPr>
          <p:cNvPr id="3" name="Espace réservé du contenu 2">
            <a:extLst>
              <a:ext uri="{FF2B5EF4-FFF2-40B4-BE49-F238E27FC236}">
                <a16:creationId xmlns:a16="http://schemas.microsoft.com/office/drawing/2014/main" id="{F0B8BDEE-844A-7C69-1891-997AA1BBAE52}"/>
              </a:ext>
            </a:extLst>
          </p:cNvPr>
          <p:cNvSpPr>
            <a:spLocks noGrp="1"/>
          </p:cNvSpPr>
          <p:nvPr>
            <p:ph sz="half" idx="2"/>
          </p:nvPr>
        </p:nvSpPr>
        <p:spPr>
          <a:xfrm>
            <a:off x="6019800" y="2249486"/>
            <a:ext cx="5284596" cy="3541714"/>
          </a:xfrm>
          <a:effectLst>
            <a:outerShdw blurRad="50800" dist="38100" dir="2700000" algn="tl" rotWithShape="0">
              <a:prstClr val="black">
                <a:alpha val="40000"/>
              </a:prstClr>
            </a:outerShdw>
          </a:effectLst>
        </p:spPr>
        <p:txBody>
          <a:bodyPr rtlCol="0">
            <a:normAutofit/>
          </a:bodyPr>
          <a:lstStyle/>
          <a:p>
            <a:pPr marL="457200" lvl="1" indent="0">
              <a:lnSpc>
                <a:spcPct val="110000"/>
              </a:lnSpc>
              <a:buNone/>
            </a:pPr>
            <a:r>
              <a:rPr lang="fr-BE" sz="1800" dirty="0"/>
              <a:t>La stratégie </a:t>
            </a:r>
            <a:r>
              <a:rPr lang="fr-BE" sz="1800" b="1" dirty="0">
                <a:effectLst>
                  <a:outerShdw blurRad="38100" dist="38100" dir="2700000" algn="tl">
                    <a:srgbClr val="000000">
                      <a:alpha val="43137"/>
                    </a:srgbClr>
                  </a:outerShdw>
                </a:effectLst>
              </a:rPr>
              <a:t>Default Domain </a:t>
            </a:r>
            <a:r>
              <a:rPr lang="fr-BE" sz="1800" b="1" dirty="0" err="1">
                <a:effectLst>
                  <a:outerShdw blurRad="38100" dist="38100" dir="2700000" algn="tl">
                    <a:srgbClr val="000000">
                      <a:alpha val="43137"/>
                    </a:srgbClr>
                  </a:outerShdw>
                </a:effectLst>
              </a:rPr>
              <a:t>Controllers</a:t>
            </a:r>
            <a:r>
              <a:rPr lang="fr-BE" sz="1800" b="1" dirty="0">
                <a:effectLst>
                  <a:outerShdw blurRad="38100" dist="38100" dir="2700000" algn="tl">
                    <a:srgbClr val="000000">
                      <a:alpha val="43137"/>
                    </a:srgbClr>
                  </a:outerShdw>
                </a:effectLst>
              </a:rPr>
              <a:t> Policy </a:t>
            </a:r>
            <a:r>
              <a:rPr lang="fr-BE" sz="1800" dirty="0"/>
              <a:t>ne s'applique qu’à l'unité d'organisation ‘</a:t>
            </a:r>
            <a:r>
              <a:rPr lang="fr-BE" sz="1800" i="1" dirty="0"/>
              <a:t>Domain </a:t>
            </a:r>
            <a:r>
              <a:rPr lang="fr-BE" sz="1800" i="1" dirty="0" err="1"/>
              <a:t>Controllers</a:t>
            </a:r>
            <a:r>
              <a:rPr lang="fr-BE" sz="1800" i="1" dirty="0"/>
              <a:t>’ qui </a:t>
            </a:r>
            <a:r>
              <a:rPr lang="fr-BE" sz="1800" dirty="0"/>
              <a:t>contient uniquement les contrôleurs de domaine.</a:t>
            </a:r>
          </a:p>
          <a:p>
            <a:pPr marL="457200" lvl="1" indent="0">
              <a:lnSpc>
                <a:spcPct val="110000"/>
              </a:lnSpc>
              <a:buNone/>
            </a:pPr>
            <a:endParaRPr lang="fr-BE" sz="1800" dirty="0"/>
          </a:p>
          <a:p>
            <a:pPr marL="457200" lvl="1" indent="0">
              <a:lnSpc>
                <a:spcPct val="110000"/>
              </a:lnSpc>
              <a:buNone/>
            </a:pPr>
            <a:r>
              <a:rPr lang="fr-BE" sz="1800" dirty="0"/>
              <a:t>cette GPO contient des paramètres de sécurité supplémentaires pour protéger les serveurs contrôleurs de domaine et leur fonctionnement. Elle permet, entre autres, de restreindre l’ouverture d’une session locale et la modification de l’heure du système aux administrateurs du domaine. </a:t>
            </a:r>
            <a:endParaRPr lang="fr-FR" sz="1800" dirty="0"/>
          </a:p>
        </p:txBody>
      </p:sp>
    </p:spTree>
    <p:extLst>
      <p:ext uri="{BB962C8B-B14F-4D97-AF65-F5344CB8AC3E}">
        <p14:creationId xmlns:p14="http://schemas.microsoft.com/office/powerpoint/2010/main" val="614188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037CF8-4CAB-F9B6-4DBB-F309D1E11FC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6B735E9-1F52-91F0-0E57-9916CBE62112}"/>
              </a:ext>
            </a:extLst>
          </p:cNvPr>
          <p:cNvSpPr>
            <a:spLocks noGrp="1"/>
          </p:cNvSpPr>
          <p:nvPr>
            <p:ph type="title"/>
          </p:nvPr>
        </p:nvSpPr>
        <p:spPr>
          <a:xfrm>
            <a:off x="1141413" y="618518"/>
            <a:ext cx="9905998" cy="1478570"/>
          </a:xfrm>
          <a:effectLst>
            <a:outerShdw blurRad="50800" dist="63500" dir="8100000" algn="tr" rotWithShape="0">
              <a:prstClr val="black">
                <a:alpha val="40000"/>
              </a:prstClr>
            </a:outerShdw>
          </a:effectLst>
        </p:spPr>
        <p:txBody>
          <a:bodyPr rtlCol="0" anchor="ctr">
            <a:normAutofit/>
          </a:bodyPr>
          <a:lstStyle/>
          <a:p>
            <a:r>
              <a:rPr lang="fr-BE" sz="3200" dirty="0"/>
              <a:t>III. Application des GPO : quand et sur quoi ?</a:t>
            </a:r>
            <a:endParaRPr lang="fr-FR" sz="3200" dirty="0"/>
          </a:p>
        </p:txBody>
      </p:sp>
      <p:sp>
        <p:nvSpPr>
          <p:cNvPr id="3" name="Espace réservé du contenu 2">
            <a:extLst>
              <a:ext uri="{FF2B5EF4-FFF2-40B4-BE49-F238E27FC236}">
                <a16:creationId xmlns:a16="http://schemas.microsoft.com/office/drawing/2014/main" id="{98746443-C840-631B-786A-DA97CE30F597}"/>
              </a:ext>
            </a:extLst>
          </p:cNvPr>
          <p:cNvSpPr>
            <a:spLocks noGrp="1"/>
          </p:cNvSpPr>
          <p:nvPr>
            <p:ph sz="half" idx="1"/>
          </p:nvPr>
        </p:nvSpPr>
        <p:spPr>
          <a:xfrm>
            <a:off x="1141410" y="2880000"/>
            <a:ext cx="6112830" cy="3140498"/>
          </a:xfrm>
          <a:effectLst>
            <a:outerShdw blurRad="50800" dist="38100" dir="8100000" algn="tr" rotWithShape="0">
              <a:prstClr val="black">
                <a:alpha val="40000"/>
              </a:prstClr>
            </a:outerShdw>
          </a:effectLst>
        </p:spPr>
        <p:txBody>
          <a:bodyPr rtlCol="0">
            <a:normAutofit/>
          </a:bodyPr>
          <a:lstStyle/>
          <a:p>
            <a:pPr marL="457200" lvl="1" indent="0" rtl="0">
              <a:lnSpc>
                <a:spcPct val="110000"/>
              </a:lnSpc>
              <a:buNone/>
            </a:pPr>
            <a:r>
              <a:rPr lang="fr-BE" dirty="0"/>
              <a:t>Le type </a:t>
            </a:r>
            <a:r>
              <a:rPr lang="fr-BE" b="1" dirty="0">
                <a:effectLst>
                  <a:outerShdw blurRad="38100" dist="38100" dir="2700000" algn="tl">
                    <a:srgbClr val="000000">
                      <a:alpha val="43137"/>
                    </a:srgbClr>
                  </a:outerShdw>
                </a:effectLst>
              </a:rPr>
              <a:t>Configuration Ordinateur </a:t>
            </a:r>
            <a:r>
              <a:rPr lang="fr-BE" dirty="0"/>
              <a:t>s’appliquera sur la machine, quel que soit l’utilisateur connecté. Elle s’activera lors du (re)démarrage de l’ordinateur.</a:t>
            </a:r>
          </a:p>
          <a:p>
            <a:pPr marL="457200" lvl="1" indent="0" rtl="0">
              <a:lnSpc>
                <a:spcPct val="110000"/>
              </a:lnSpc>
              <a:buNone/>
            </a:pPr>
            <a:endParaRPr lang="fr-BE" dirty="0"/>
          </a:p>
          <a:p>
            <a:pPr marL="457200" lvl="1" indent="0" rtl="0">
              <a:lnSpc>
                <a:spcPct val="110000"/>
              </a:lnSpc>
              <a:buNone/>
            </a:pPr>
            <a:r>
              <a:rPr lang="fr-BE" dirty="0"/>
              <a:t>Le type </a:t>
            </a:r>
            <a:r>
              <a:rPr lang="fr-BE" b="1" dirty="0">
                <a:effectLst>
                  <a:outerShdw blurRad="38100" dist="38100" dir="2700000" algn="tl">
                    <a:srgbClr val="000000">
                      <a:alpha val="43137"/>
                    </a:srgbClr>
                  </a:outerShdw>
                </a:effectLst>
              </a:rPr>
              <a:t>Configuration Utilisateur </a:t>
            </a:r>
            <a:r>
              <a:rPr lang="fr-BE" dirty="0"/>
              <a:t>s’appliquera en fonction de l’utilisateur connecté sur la machine, quelle que soit la machine. Elle s’activera lors de l’ouverture d’une session utilisateur.</a:t>
            </a:r>
            <a:endParaRPr lang="fr-FR" dirty="0"/>
          </a:p>
          <a:p>
            <a:pPr lvl="1" rtl="0">
              <a:lnSpc>
                <a:spcPct val="110000"/>
              </a:lnSpc>
            </a:pPr>
            <a:endParaRPr lang="fr-FR" sz="1500" dirty="0"/>
          </a:p>
        </p:txBody>
      </p:sp>
      <p:pic>
        <p:nvPicPr>
          <p:cNvPr id="5" name="Image 4" descr="Une image contenant texte, capture d’écran, conception&#10;&#10;Description générée automatiquement">
            <a:extLst>
              <a:ext uri="{FF2B5EF4-FFF2-40B4-BE49-F238E27FC236}">
                <a16:creationId xmlns:a16="http://schemas.microsoft.com/office/drawing/2014/main" id="{9FCF486D-1230-7D81-CD32-EAAF5430BE78}"/>
              </a:ext>
            </a:extLst>
          </p:cNvPr>
          <p:cNvPicPr>
            <a:picLocks noChangeAspect="1"/>
          </p:cNvPicPr>
          <p:nvPr/>
        </p:nvPicPr>
        <p:blipFill>
          <a:blip r:embed="rId3"/>
          <a:srcRect l="36861" r="-2520"/>
          <a:stretch/>
        </p:blipFill>
        <p:spPr>
          <a:xfrm>
            <a:off x="7422926" y="2880000"/>
            <a:ext cx="3600000" cy="3140498"/>
          </a:xfrm>
          <a:prstGeom prst="rect">
            <a:avLst/>
          </a:prstGeom>
          <a:noFill/>
          <a:effectLst>
            <a:outerShdw blurRad="50800" dist="88900" dir="2700000" algn="tl" rotWithShape="0">
              <a:prstClr val="black">
                <a:alpha val="40000"/>
              </a:prstClr>
            </a:outerShdw>
          </a:effectLst>
        </p:spPr>
      </p:pic>
      <p:sp>
        <p:nvSpPr>
          <p:cNvPr id="7" name="ZoneTexte 6">
            <a:extLst>
              <a:ext uri="{FF2B5EF4-FFF2-40B4-BE49-F238E27FC236}">
                <a16:creationId xmlns:a16="http://schemas.microsoft.com/office/drawing/2014/main" id="{267B1CE2-2D33-328E-DCA1-9237F3431660}"/>
              </a:ext>
            </a:extLst>
          </p:cNvPr>
          <p:cNvSpPr txBox="1"/>
          <p:nvPr/>
        </p:nvSpPr>
        <p:spPr>
          <a:xfrm>
            <a:off x="1141410" y="2097088"/>
            <a:ext cx="9881516" cy="412100"/>
          </a:xfrm>
          <a:prstGeom prst="rect">
            <a:avLst/>
          </a:prstGeom>
          <a:noFill/>
          <a:effectLst>
            <a:outerShdw blurRad="50800" dist="38100" dir="8100000" algn="tr" rotWithShape="0">
              <a:prstClr val="black">
                <a:alpha val="40000"/>
              </a:prstClr>
            </a:outerShdw>
          </a:effectLst>
        </p:spPr>
        <p:txBody>
          <a:bodyPr wrap="square" rtlCol="0">
            <a:spAutoFit/>
          </a:bodyPr>
          <a:lstStyle/>
          <a:p>
            <a:pPr marL="457200" lvl="1" indent="0" rtl="0">
              <a:lnSpc>
                <a:spcPct val="110000"/>
              </a:lnSpc>
              <a:buNone/>
            </a:pPr>
            <a:r>
              <a:rPr lang="fr-FR" sz="2000" dirty="0"/>
              <a:t>Il existe 2 types de GPO : </a:t>
            </a:r>
            <a:r>
              <a:rPr lang="fr-FR" sz="2000" b="1" dirty="0">
                <a:effectLst>
                  <a:outerShdw blurRad="38100" dist="38100" dir="2700000" algn="tl">
                    <a:srgbClr val="000000">
                      <a:alpha val="43137"/>
                    </a:srgbClr>
                  </a:outerShdw>
                </a:effectLst>
              </a:rPr>
              <a:t>Configuration Ordinateur </a:t>
            </a:r>
            <a:r>
              <a:rPr lang="fr-FR" sz="2000" dirty="0"/>
              <a:t>et </a:t>
            </a:r>
            <a:r>
              <a:rPr lang="fr-FR" sz="2000" b="1" dirty="0">
                <a:effectLst>
                  <a:outerShdw blurRad="38100" dist="38100" dir="2700000" algn="tl">
                    <a:srgbClr val="000000">
                      <a:alpha val="43137"/>
                    </a:srgbClr>
                  </a:outerShdw>
                </a:effectLst>
              </a:rPr>
              <a:t>Configuration Utilisateur</a:t>
            </a:r>
            <a:r>
              <a:rPr lang="fr-FR" sz="2000" dirty="0"/>
              <a:t>.</a:t>
            </a:r>
          </a:p>
        </p:txBody>
      </p:sp>
    </p:spTree>
    <p:extLst>
      <p:ext uri="{BB962C8B-B14F-4D97-AF65-F5344CB8AC3E}">
        <p14:creationId xmlns:p14="http://schemas.microsoft.com/office/powerpoint/2010/main" val="1708923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04BF70-7A79-A948-12AB-E5DD23BCB547}"/>
              </a:ext>
            </a:extLst>
          </p:cNvPr>
          <p:cNvSpPr>
            <a:spLocks noGrp="1"/>
          </p:cNvSpPr>
          <p:nvPr>
            <p:ph type="title"/>
          </p:nvPr>
        </p:nvSpPr>
        <p:spPr>
          <a:effectLst>
            <a:outerShdw blurRad="50800" dist="63500" dir="8100000" algn="tr" rotWithShape="0">
              <a:prstClr val="black">
                <a:alpha val="40000"/>
              </a:prstClr>
            </a:outerShdw>
          </a:effectLst>
        </p:spPr>
        <p:txBody>
          <a:bodyPr>
            <a:normAutofit/>
          </a:bodyPr>
          <a:lstStyle/>
          <a:p>
            <a:r>
              <a:rPr lang="fr-BE" sz="3200" dirty="0">
                <a:ea typeface="Tahoma" panose="020B0604030504040204" pitchFamily="34" charset="0"/>
                <a:cs typeface="Tahoma" panose="020B0604030504040204" pitchFamily="34" charset="0"/>
              </a:rPr>
              <a:t>IV. L’Ordre d’application des GPO</a:t>
            </a:r>
            <a:endParaRPr lang="fr-BE" sz="3200" dirty="0"/>
          </a:p>
        </p:txBody>
      </p:sp>
      <p:pic>
        <p:nvPicPr>
          <p:cNvPr id="11" name="Espace réservé du contenu 10" descr="Une image contenant texte, capture d’écran, conception&#10;&#10;Description générée automatiquement">
            <a:extLst>
              <a:ext uri="{FF2B5EF4-FFF2-40B4-BE49-F238E27FC236}">
                <a16:creationId xmlns:a16="http://schemas.microsoft.com/office/drawing/2014/main" id="{4B2B1CCD-CA96-078B-F3EB-4951E072F42A}"/>
              </a:ext>
            </a:extLst>
          </p:cNvPr>
          <p:cNvPicPr>
            <a:picLocks noGrp="1" noChangeAspect="1"/>
          </p:cNvPicPr>
          <p:nvPr>
            <p:ph idx="1"/>
          </p:nvPr>
        </p:nvPicPr>
        <p:blipFill>
          <a:blip r:embed="rId3"/>
          <a:stretch>
            <a:fillRect/>
          </a:stretch>
        </p:blipFill>
        <p:spPr>
          <a:xfrm>
            <a:off x="1187110" y="2229392"/>
            <a:ext cx="5086562" cy="3541712"/>
          </a:xfrm>
          <a:effectLst>
            <a:outerShdw blurRad="50800" dist="88900" dir="8100000" algn="tr" rotWithShape="0">
              <a:prstClr val="black">
                <a:alpha val="40000"/>
              </a:prstClr>
            </a:outerShdw>
          </a:effectLst>
        </p:spPr>
      </p:pic>
      <p:sp>
        <p:nvSpPr>
          <p:cNvPr id="12" name="Espace réservé du contenu 2">
            <a:extLst>
              <a:ext uri="{FF2B5EF4-FFF2-40B4-BE49-F238E27FC236}">
                <a16:creationId xmlns:a16="http://schemas.microsoft.com/office/drawing/2014/main" id="{57DB2C0B-D4E0-7F7D-D1EF-9EC19579BC06}"/>
              </a:ext>
            </a:extLst>
          </p:cNvPr>
          <p:cNvSpPr txBox="1">
            <a:spLocks/>
          </p:cNvSpPr>
          <p:nvPr/>
        </p:nvSpPr>
        <p:spPr>
          <a:xfrm>
            <a:off x="6096000" y="2186180"/>
            <a:ext cx="5554313" cy="3541711"/>
          </a:xfrm>
          <a:prstGeom prst="rect">
            <a:avLst/>
          </a:prstGeom>
          <a:effectLst>
            <a:outerShdw blurRad="50800" dist="38100" dir="2700000" algn="tl" rotWithShape="0">
              <a:prstClr val="black">
                <a:alpha val="40000"/>
              </a:prstClr>
            </a:outerShdw>
          </a:effectLst>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457200" lvl="1" indent="0">
              <a:buFont typeface="Arial" panose="020B0604020202020204" pitchFamily="34" charset="0"/>
              <a:buNone/>
            </a:pPr>
            <a:r>
              <a:rPr lang="fr-FR" sz="1800" dirty="0">
                <a:latin typeface="Tahoma" panose="020B0604030504040204" pitchFamily="34" charset="0"/>
                <a:ea typeface="Tahoma" panose="020B0604030504040204" pitchFamily="34" charset="0"/>
                <a:cs typeface="Tahoma" panose="020B0604030504040204" pitchFamily="34" charset="0"/>
              </a:rPr>
              <a:t>Les GPO sont appliquées dans l’ordre suivant :</a:t>
            </a:r>
          </a:p>
          <a:p>
            <a:pPr marL="457200" lvl="1" indent="0">
              <a:buFont typeface="Arial" panose="020B0604020202020204" pitchFamily="34" charset="0"/>
              <a:buNone/>
            </a:pPr>
            <a:endParaRPr lang="fr-FR" sz="1800" dirty="0">
              <a:latin typeface="Tahoma" panose="020B0604030504040204" pitchFamily="34" charset="0"/>
              <a:ea typeface="Tahoma" panose="020B0604030504040204" pitchFamily="34" charset="0"/>
              <a:cs typeface="Tahoma" panose="020B0604030504040204" pitchFamily="34" charset="0"/>
            </a:endParaRPr>
          </a:p>
          <a:p>
            <a:pPr marL="914400" lvl="1" indent="-457200">
              <a:buFont typeface="+mj-lt"/>
              <a:buAutoNum type="arabicPeriod"/>
            </a:pPr>
            <a:r>
              <a:rPr lang="fr-FR" sz="1800" dirty="0">
                <a:latin typeface="Tahoma" panose="020B0604030504040204" pitchFamily="34" charset="0"/>
                <a:ea typeface="Tahoma" panose="020B0604030504040204" pitchFamily="34" charset="0"/>
                <a:cs typeface="Tahoma" panose="020B0604030504040204" pitchFamily="34" charset="0"/>
              </a:rPr>
              <a:t>Les GPO </a:t>
            </a:r>
            <a:r>
              <a:rPr lang="fr-FR" sz="1800" dirty="0">
                <a:solidFill>
                  <a:srgbClr val="00B0F0"/>
                </a:solidFill>
                <a:latin typeface="Tahoma" panose="020B0604030504040204" pitchFamily="34" charset="0"/>
                <a:ea typeface="Tahoma" panose="020B0604030504040204" pitchFamily="34" charset="0"/>
                <a:cs typeface="Tahoma" panose="020B0604030504040204" pitchFamily="34" charset="0"/>
              </a:rPr>
              <a:t>L</a:t>
            </a:r>
            <a:r>
              <a:rPr lang="fr-FR" sz="1800" dirty="0">
                <a:latin typeface="Tahoma" panose="020B0604030504040204" pitchFamily="34" charset="0"/>
                <a:ea typeface="Tahoma" panose="020B0604030504040204" pitchFamily="34" charset="0"/>
                <a:cs typeface="Tahoma" panose="020B0604030504040204" pitchFamily="34" charset="0"/>
              </a:rPr>
              <a:t>ocales &gt; priorité le plus basse</a:t>
            </a:r>
          </a:p>
          <a:p>
            <a:pPr marL="914400" lvl="1" indent="-457200">
              <a:buFont typeface="+mj-lt"/>
              <a:buAutoNum type="arabicPeriod"/>
            </a:pPr>
            <a:r>
              <a:rPr lang="fr-FR" sz="1800" dirty="0">
                <a:latin typeface="Tahoma" panose="020B0604030504040204" pitchFamily="34" charset="0"/>
                <a:ea typeface="Tahoma" panose="020B0604030504040204" pitchFamily="34" charset="0"/>
                <a:cs typeface="Tahoma" panose="020B0604030504040204" pitchFamily="34" charset="0"/>
              </a:rPr>
              <a:t>Les GPO liés aux </a:t>
            </a:r>
            <a:r>
              <a:rPr lang="fr-FR" sz="1800" dirty="0">
                <a:solidFill>
                  <a:srgbClr val="00B0F0"/>
                </a:solidFill>
                <a:latin typeface="Tahoma" panose="020B0604030504040204" pitchFamily="34" charset="0"/>
                <a:ea typeface="Tahoma" panose="020B0604030504040204" pitchFamily="34" charset="0"/>
                <a:cs typeface="Tahoma" panose="020B0604030504040204" pitchFamily="34" charset="0"/>
              </a:rPr>
              <a:t>S</a:t>
            </a:r>
            <a:r>
              <a:rPr lang="fr-FR" sz="1800" dirty="0">
                <a:latin typeface="Tahoma" panose="020B0604030504040204" pitchFamily="34" charset="0"/>
                <a:ea typeface="Tahoma" panose="020B0604030504040204" pitchFamily="34" charset="0"/>
                <a:cs typeface="Tahoma" panose="020B0604030504040204" pitchFamily="34" charset="0"/>
              </a:rPr>
              <a:t>ites</a:t>
            </a:r>
          </a:p>
          <a:p>
            <a:pPr marL="914400" lvl="1" indent="-457200">
              <a:buFont typeface="+mj-lt"/>
              <a:buAutoNum type="arabicPeriod"/>
            </a:pPr>
            <a:r>
              <a:rPr lang="fr-FR" sz="1800" dirty="0">
                <a:latin typeface="Tahoma" panose="020B0604030504040204" pitchFamily="34" charset="0"/>
                <a:ea typeface="Tahoma" panose="020B0604030504040204" pitchFamily="34" charset="0"/>
                <a:cs typeface="Tahoma" panose="020B0604030504040204" pitchFamily="34" charset="0"/>
              </a:rPr>
              <a:t>Les GPO liés aux </a:t>
            </a:r>
            <a:r>
              <a:rPr lang="fr-FR" sz="1800" dirty="0">
                <a:solidFill>
                  <a:srgbClr val="00B0F0"/>
                </a:solidFill>
                <a:latin typeface="Tahoma" panose="020B0604030504040204" pitchFamily="34" charset="0"/>
                <a:ea typeface="Tahoma" panose="020B0604030504040204" pitchFamily="34" charset="0"/>
                <a:cs typeface="Tahoma" panose="020B0604030504040204" pitchFamily="34" charset="0"/>
              </a:rPr>
              <a:t>D</a:t>
            </a:r>
            <a:r>
              <a:rPr lang="fr-FR" sz="1800" dirty="0">
                <a:latin typeface="Tahoma" panose="020B0604030504040204" pitchFamily="34" charset="0"/>
                <a:ea typeface="Tahoma" panose="020B0604030504040204" pitchFamily="34" charset="0"/>
                <a:cs typeface="Tahoma" panose="020B0604030504040204" pitchFamily="34" charset="0"/>
              </a:rPr>
              <a:t>omaines</a:t>
            </a:r>
          </a:p>
          <a:p>
            <a:pPr marL="914400" lvl="1" indent="-457200">
              <a:buFont typeface="+mj-lt"/>
              <a:buAutoNum type="arabicPeriod"/>
            </a:pPr>
            <a:r>
              <a:rPr lang="fr-FR" sz="1800" dirty="0">
                <a:latin typeface="Tahoma" panose="020B0604030504040204" pitchFamily="34" charset="0"/>
                <a:ea typeface="Tahoma" panose="020B0604030504040204" pitchFamily="34" charset="0"/>
                <a:cs typeface="Tahoma" panose="020B0604030504040204" pitchFamily="34" charset="0"/>
              </a:rPr>
              <a:t>Les GPO liés aux unités organisationnelles (</a:t>
            </a:r>
            <a:r>
              <a:rPr lang="fr-FR" sz="1800" dirty="0">
                <a:solidFill>
                  <a:srgbClr val="00B0F0"/>
                </a:solidFill>
                <a:latin typeface="Tahoma" panose="020B0604030504040204" pitchFamily="34" charset="0"/>
                <a:ea typeface="Tahoma" panose="020B0604030504040204" pitchFamily="34" charset="0"/>
                <a:cs typeface="Tahoma" panose="020B0604030504040204" pitchFamily="34" charset="0"/>
              </a:rPr>
              <a:t>OU</a:t>
            </a:r>
            <a:r>
              <a:rPr lang="fr-FR" sz="1800" dirty="0">
                <a:latin typeface="Tahoma" panose="020B0604030504040204" pitchFamily="34" charset="0"/>
                <a:ea typeface="Tahoma" panose="020B0604030504040204" pitchFamily="34" charset="0"/>
                <a:cs typeface="Tahoma" panose="020B0604030504040204" pitchFamily="34" charset="0"/>
              </a:rPr>
              <a:t>) &gt; priorité la plus haute</a:t>
            </a:r>
          </a:p>
          <a:p>
            <a:pPr marL="914400" lvl="1" indent="-457200">
              <a:buFont typeface="+mj-lt"/>
              <a:buAutoNum type="arabicPeriod"/>
            </a:pPr>
            <a:endParaRPr lang="fr-FR" sz="1800" dirty="0">
              <a:latin typeface="Tahoma" panose="020B0604030504040204" pitchFamily="34" charset="0"/>
              <a:ea typeface="Tahoma" panose="020B0604030504040204" pitchFamily="34" charset="0"/>
              <a:cs typeface="Tahoma" panose="020B0604030504040204" pitchFamily="34" charset="0"/>
            </a:endParaRPr>
          </a:p>
          <a:p>
            <a:pPr marL="457200" lvl="1" indent="0">
              <a:buNone/>
            </a:pPr>
            <a:r>
              <a:rPr lang="fr-FR" sz="1800" dirty="0">
                <a:latin typeface="Tahoma" panose="020B0604030504040204" pitchFamily="34" charset="0"/>
                <a:ea typeface="Tahoma" panose="020B0604030504040204" pitchFamily="34" charset="0"/>
                <a:cs typeface="Tahoma" panose="020B0604030504040204" pitchFamily="34" charset="0"/>
              </a:rPr>
              <a:t>Cet ordre de traitement est appelé </a:t>
            </a:r>
            <a:r>
              <a:rPr lang="fr-FR" sz="1800" dirty="0">
                <a:solidFill>
                  <a:srgbClr val="00B0F0"/>
                </a:solidFill>
                <a:latin typeface="Tahoma" panose="020B0604030504040204" pitchFamily="34" charset="0"/>
                <a:ea typeface="Tahoma" panose="020B0604030504040204" pitchFamily="34" charset="0"/>
                <a:cs typeface="Tahoma" panose="020B0604030504040204" pitchFamily="34" charset="0"/>
              </a:rPr>
              <a:t>LSDOU</a:t>
            </a:r>
          </a:p>
        </p:txBody>
      </p:sp>
    </p:spTree>
    <p:extLst>
      <p:ext uri="{BB962C8B-B14F-4D97-AF65-F5344CB8AC3E}">
        <p14:creationId xmlns:p14="http://schemas.microsoft.com/office/powerpoint/2010/main" val="3439217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2C440-C502-B31D-199A-FC390C7622D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4C5E744-2663-83E3-0C13-AE9C36CC59B6}"/>
              </a:ext>
            </a:extLst>
          </p:cNvPr>
          <p:cNvSpPr>
            <a:spLocks noGrp="1"/>
          </p:cNvSpPr>
          <p:nvPr>
            <p:ph type="title"/>
          </p:nvPr>
        </p:nvSpPr>
        <p:spPr>
          <a:xfrm>
            <a:off x="1141413" y="618518"/>
            <a:ext cx="9905998" cy="1478570"/>
          </a:xfrm>
          <a:effectLst>
            <a:outerShdw blurRad="50800" dist="63500" dir="8100000" algn="tr" rotWithShape="0">
              <a:prstClr val="black">
                <a:alpha val="40000"/>
              </a:prstClr>
            </a:outerShdw>
          </a:effectLst>
        </p:spPr>
        <p:txBody>
          <a:bodyPr rtlCol="0" anchor="ctr">
            <a:normAutofit/>
          </a:bodyPr>
          <a:lstStyle/>
          <a:p>
            <a:r>
              <a:rPr lang="fr-BE" sz="3200" dirty="0"/>
              <a:t>V. Principes d’héritage et de priorité dans les GPO</a:t>
            </a:r>
            <a:endParaRPr lang="fr-FR" sz="3200" dirty="0"/>
          </a:p>
        </p:txBody>
      </p:sp>
      <p:sp>
        <p:nvSpPr>
          <p:cNvPr id="3" name="Espace réservé du contenu 2">
            <a:extLst>
              <a:ext uri="{FF2B5EF4-FFF2-40B4-BE49-F238E27FC236}">
                <a16:creationId xmlns:a16="http://schemas.microsoft.com/office/drawing/2014/main" id="{61E866C0-422C-85C6-03BA-A203FCCB2A65}"/>
              </a:ext>
            </a:extLst>
          </p:cNvPr>
          <p:cNvSpPr>
            <a:spLocks noGrp="1"/>
          </p:cNvSpPr>
          <p:nvPr>
            <p:ph sz="half" idx="1"/>
          </p:nvPr>
        </p:nvSpPr>
        <p:spPr>
          <a:xfrm>
            <a:off x="1141410" y="2249486"/>
            <a:ext cx="5681421" cy="2800034"/>
          </a:xfrm>
          <a:effectLst>
            <a:outerShdw blurRad="50800" dist="38100" dir="8100000" algn="tr" rotWithShape="0">
              <a:prstClr val="black">
                <a:alpha val="40000"/>
              </a:prstClr>
            </a:outerShdw>
          </a:effectLst>
        </p:spPr>
        <p:txBody>
          <a:bodyPr rtlCol="0">
            <a:normAutofit/>
          </a:bodyPr>
          <a:lstStyle/>
          <a:p>
            <a:pPr marL="457200" lvl="1" indent="0" rtl="0">
              <a:buNone/>
            </a:pPr>
            <a:r>
              <a:rPr lang="fr-FR" dirty="0"/>
              <a:t>Par défaut, une GPO est hérité et cumulative. Elle affecte tous les objets repris dans une ‘OU’ et ses ‘OU’ de niveau inférieures.</a:t>
            </a:r>
          </a:p>
          <a:p>
            <a:pPr marL="457200" lvl="1" indent="0" rtl="0">
              <a:buNone/>
            </a:pPr>
            <a:r>
              <a:rPr lang="fr-FR" dirty="0"/>
              <a:t>Il est possible de bloquer une GPO héritée d’une ‘OU’ parente. Ce blocage affectera tous les objets dans une ‘OU’ ainsi que toutes les ‘OU’ de niveau inférieures.</a:t>
            </a:r>
          </a:p>
        </p:txBody>
      </p:sp>
      <p:pic>
        <p:nvPicPr>
          <p:cNvPr id="5" name="Image 4" descr="Une image contenant texte, capture d’écran, Police, logiciel&#10;&#10;Description générée automatiquement">
            <a:extLst>
              <a:ext uri="{FF2B5EF4-FFF2-40B4-BE49-F238E27FC236}">
                <a16:creationId xmlns:a16="http://schemas.microsoft.com/office/drawing/2014/main" id="{E9838832-9DDD-C882-6FAE-E1A93625B4AF}"/>
              </a:ext>
            </a:extLst>
          </p:cNvPr>
          <p:cNvPicPr>
            <a:picLocks noChangeAspect="1"/>
          </p:cNvPicPr>
          <p:nvPr/>
        </p:nvPicPr>
        <p:blipFill>
          <a:blip r:embed="rId3"/>
          <a:stretch>
            <a:fillRect/>
          </a:stretch>
        </p:blipFill>
        <p:spPr>
          <a:xfrm>
            <a:off x="7247326" y="2249486"/>
            <a:ext cx="3303439" cy="2419769"/>
          </a:xfrm>
          <a:prstGeom prst="rect">
            <a:avLst/>
          </a:prstGeom>
          <a:noFill/>
          <a:effectLst>
            <a:outerShdw blurRad="50800" dist="127000" dir="2700000" algn="tl" rotWithShape="0">
              <a:prstClr val="black">
                <a:alpha val="40000"/>
              </a:prstClr>
            </a:outerShdw>
            <a:softEdge rad="38100"/>
          </a:effectLst>
        </p:spPr>
      </p:pic>
    </p:spTree>
    <p:extLst>
      <p:ext uri="{BB962C8B-B14F-4D97-AF65-F5344CB8AC3E}">
        <p14:creationId xmlns:p14="http://schemas.microsoft.com/office/powerpoint/2010/main" val="29192912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Office_30478294_TF77815013" id="{1E63A3F3-EF3D-4FBB-9BC6-FF1129928CC1}" vid="{D390F830-A480-4B13-B3B6-57818ECCAE28}"/>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Cycle problèmesolution </Template>
  <TotalTime>983</TotalTime>
  <Words>958</Words>
  <Application>Microsoft Office PowerPoint</Application>
  <PresentationFormat>Grand écran</PresentationFormat>
  <Paragraphs>104</Paragraphs>
  <Slides>12</Slides>
  <Notes>12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12</vt:i4>
      </vt:variant>
    </vt:vector>
  </HeadingPairs>
  <TitlesOfParts>
    <vt:vector size="17" baseType="lpstr">
      <vt:lpstr>Arial</vt:lpstr>
      <vt:lpstr>Calibri</vt:lpstr>
      <vt:lpstr>Tahoma</vt:lpstr>
      <vt:lpstr>Tw Cen MT</vt:lpstr>
      <vt:lpstr>Circuit</vt:lpstr>
      <vt:lpstr>gpo Group policy objects</vt:lpstr>
      <vt:lpstr>Introduction</vt:lpstr>
      <vt:lpstr>Objectif de la présentation</vt:lpstr>
      <vt:lpstr>I. Les prérequis pour utiliser les GPO</vt:lpstr>
      <vt:lpstr>II. Les GPO par défaut lors du déploiement d'Active Directory</vt:lpstr>
      <vt:lpstr>II. Les GPO par défaut lors du déploiement d'Active Directory</vt:lpstr>
      <vt:lpstr>III. Application des GPO : quand et sur quoi ?</vt:lpstr>
      <vt:lpstr>IV. L’Ordre d’application des GPO</vt:lpstr>
      <vt:lpstr>V. Principes d’héritage et de priorité dans les GPO</vt:lpstr>
      <vt:lpstr>V. Principes d’héritage et de priorité dans les GPO</vt:lpstr>
      <vt:lpstr>Vi. Utilisation des commandes « gpupdate » et « gpresult » pour gérer les GPO</vt:lpstr>
      <vt:lpstr>Merci pour votre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alberto PINTO</dc:creator>
  <cp:lastModifiedBy>alberto PINTO</cp:lastModifiedBy>
  <cp:revision>71</cp:revision>
  <dcterms:created xsi:type="dcterms:W3CDTF">2025-01-22T14:00:49Z</dcterms:created>
  <dcterms:modified xsi:type="dcterms:W3CDTF">2025-01-24T00:14:27Z</dcterms:modified>
</cp:coreProperties>
</file>