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42" r:id="rId5"/>
    <p:sldId id="410" r:id="rId6"/>
    <p:sldId id="373" r:id="rId7"/>
    <p:sldId id="422" r:id="rId8"/>
    <p:sldId id="396" r:id="rId9"/>
    <p:sldId id="411" r:id="rId10"/>
    <p:sldId id="420" r:id="rId11"/>
    <p:sldId id="429" r:id="rId12"/>
    <p:sldId id="412" r:id="rId13"/>
    <p:sldId id="419" r:id="rId14"/>
    <p:sldId id="424" r:id="rId15"/>
    <p:sldId id="425" r:id="rId16"/>
    <p:sldId id="417" r:id="rId17"/>
    <p:sldId id="433" r:id="rId18"/>
    <p:sldId id="434" r:id="rId19"/>
    <p:sldId id="413" r:id="rId20"/>
    <p:sldId id="430" r:id="rId21"/>
    <p:sldId id="427" r:id="rId22"/>
    <p:sldId id="431" r:id="rId23"/>
    <p:sldId id="414" r:id="rId24"/>
    <p:sldId id="432" r:id="rId25"/>
    <p:sldId id="428" r:id="rId26"/>
    <p:sldId id="435" r:id="rId27"/>
    <p:sldId id="436" r:id="rId28"/>
    <p:sldId id="415" r:id="rId29"/>
    <p:sldId id="437" r:id="rId30"/>
    <p:sldId id="421" r:id="rId31"/>
    <p:sldId id="423" r:id="rId32"/>
    <p:sldId id="382" r:id="rId33"/>
    <p:sldId id="426" r:id="rId34"/>
    <p:sldId id="3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828040A-99B4-4566-B97B-F7E2B2026C79}">
          <p14:sldIdLst>
            <p14:sldId id="342"/>
            <p14:sldId id="410"/>
          </p14:sldIdLst>
        </p14:section>
        <p14:section name="Introduction" id="{F5240001-1F50-4E03-99D9-A7E360EEBC31}">
          <p14:sldIdLst>
            <p14:sldId id="373"/>
            <p14:sldId id="422"/>
            <p14:sldId id="396"/>
            <p14:sldId id="411"/>
            <p14:sldId id="420"/>
            <p14:sldId id="429"/>
          </p14:sldIdLst>
        </p14:section>
        <p14:section name="Analyse de Risques" id="{39FED6E7-A9F6-40C7-8735-C888468ADD7A}">
          <p14:sldIdLst>
            <p14:sldId id="412"/>
            <p14:sldId id="419"/>
            <p14:sldId id="424"/>
            <p14:sldId id="425"/>
            <p14:sldId id="417"/>
            <p14:sldId id="433"/>
            <p14:sldId id="434"/>
          </p14:sldIdLst>
        </p14:section>
        <p14:section name="Alerte + Etude d'incidents" id="{4340D81E-6F15-4515-8773-C6FB06D38756}">
          <p14:sldIdLst>
            <p14:sldId id="413"/>
            <p14:sldId id="430"/>
            <p14:sldId id="427"/>
            <p14:sldId id="431"/>
          </p14:sldIdLst>
        </p14:section>
        <p14:section name="Remonter la piste" id="{E667A4E1-474B-4C64-B965-105B227685F1}">
          <p14:sldIdLst>
            <p14:sldId id="414"/>
            <p14:sldId id="432"/>
            <p14:sldId id="428"/>
            <p14:sldId id="435"/>
            <p14:sldId id="436"/>
          </p14:sldIdLst>
        </p14:section>
        <p14:section name="Hypothèse" id="{4B3AC0E5-4B17-4CA7-960B-46D6EB9AD86B}">
          <p14:sldIdLst>
            <p14:sldId id="415"/>
            <p14:sldId id="437"/>
            <p14:sldId id="421"/>
            <p14:sldId id="423"/>
          </p14:sldIdLst>
        </p14:section>
        <p14:section name="Bibliographie" id="{14FCED34-E462-4F87-934E-179BD4BBB202}">
          <p14:sldIdLst>
            <p14:sldId id="382"/>
          </p14:sldIdLst>
        </p14:section>
        <p14:section name="Remerciement" id="{C046515A-1521-4E09-B822-46DB139AAFB3}">
          <p14:sldIdLst>
            <p14:sldId id="426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127"/>
    <a:srgbClr val="5F0767"/>
    <a:srgbClr val="620662"/>
    <a:srgbClr val="0B0112"/>
    <a:srgbClr val="0C0729"/>
    <a:srgbClr val="0D1C35"/>
    <a:srgbClr val="0A1331"/>
    <a:srgbClr val="0C0113"/>
    <a:srgbClr val="0E2136"/>
    <a:srgbClr val="250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3" autoAdjust="0"/>
    <p:restoredTop sz="80284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07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Trop de sécurité : Risques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Feuil1!$O$6</c:f>
              <c:strCache>
                <c:ptCount val="1"/>
                <c:pt idx="0">
                  <c:v>Taux de sécurité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Feuil1!$N$7:$N$10</c:f>
              <c:strCache>
                <c:ptCount val="4"/>
                <c:pt idx="0">
                  <c:v>Etape 1</c:v>
                </c:pt>
                <c:pt idx="1">
                  <c:v>Etape 2</c:v>
                </c:pt>
                <c:pt idx="2">
                  <c:v>Etape 3</c:v>
                </c:pt>
                <c:pt idx="3">
                  <c:v>Etape 4</c:v>
                </c:pt>
              </c:strCache>
            </c:strRef>
          </c:cat>
          <c:val>
            <c:numRef>
              <c:f>Feuil1!$O$7:$O$10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3E-4FED-B169-FE28828FAB89}"/>
            </c:ext>
          </c:extLst>
        </c:ser>
        <c:ser>
          <c:idx val="1"/>
          <c:order val="1"/>
          <c:tx>
            <c:strRef>
              <c:f>Feuil1!$P$6</c:f>
              <c:strCache>
                <c:ptCount val="1"/>
                <c:pt idx="0">
                  <c:v>Tolérance des utilisateurs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Feuil1!$N$7:$N$10</c:f>
              <c:strCache>
                <c:ptCount val="4"/>
                <c:pt idx="0">
                  <c:v>Etape 1</c:v>
                </c:pt>
                <c:pt idx="1">
                  <c:v>Etape 2</c:v>
                </c:pt>
                <c:pt idx="2">
                  <c:v>Etape 3</c:v>
                </c:pt>
                <c:pt idx="3">
                  <c:v>Etape 4</c:v>
                </c:pt>
              </c:strCache>
            </c:strRef>
          </c:cat>
          <c:val>
            <c:numRef>
              <c:f>Feuil1!$P$7:$P$10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3E-4FED-B169-FE28828FAB89}"/>
            </c:ext>
          </c:extLst>
        </c:ser>
        <c:ser>
          <c:idx val="2"/>
          <c:order val="2"/>
          <c:tx>
            <c:strRef>
              <c:f>Feuil1!$Q$6</c:f>
              <c:strCache>
                <c:ptCount val="1"/>
                <c:pt idx="0">
                  <c:v>Bypass de la sécurité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Feuil1!$N$7:$N$10</c:f>
              <c:strCache>
                <c:ptCount val="4"/>
                <c:pt idx="0">
                  <c:v>Etape 1</c:v>
                </c:pt>
                <c:pt idx="1">
                  <c:v>Etape 2</c:v>
                </c:pt>
                <c:pt idx="2">
                  <c:v>Etape 3</c:v>
                </c:pt>
                <c:pt idx="3">
                  <c:v>Etape 4</c:v>
                </c:pt>
              </c:strCache>
            </c:strRef>
          </c:cat>
          <c:val>
            <c:numRef>
              <c:f>Feuil1!$Q$7:$Q$10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40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3E-4FED-B169-FE28828FA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882239"/>
        <c:axId val="1992875519"/>
      </c:lineChart>
      <c:catAx>
        <c:axId val="199288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2875519"/>
        <c:crosses val="autoZero"/>
        <c:auto val="1"/>
        <c:lblAlgn val="ctr"/>
        <c:lblOffset val="100"/>
        <c:noMultiLvlLbl val="0"/>
      </c:catAx>
      <c:valAx>
        <c:axId val="19928755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288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Port 62695 = port réservé (interdis en temps normal)</a:t>
            </a:r>
          </a:p>
          <a:p>
            <a:r>
              <a:rPr lang="fr-BE" dirty="0" err="1"/>
              <a:t>Pq</a:t>
            </a:r>
            <a:r>
              <a:rPr lang="fr-BE" dirty="0"/>
              <a:t> </a:t>
            </a:r>
            <a:r>
              <a:rPr lang="fr-BE" dirty="0" err="1"/>
              <a:t>ip</a:t>
            </a:r>
            <a:r>
              <a:rPr lang="fr-BE" dirty="0"/>
              <a:t> site web et non proxy : car le site web envois la réponse vers le proxy qui la renvois vers la destination, </a:t>
            </a:r>
            <a:r>
              <a:rPr lang="fr-BE" dirty="0" err="1"/>
              <a:t>l’ip</a:t>
            </a:r>
            <a:r>
              <a:rPr lang="fr-BE" dirty="0"/>
              <a:t> source est donc celle du site web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7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59019-E1B8-D530-E5BB-B56A5DAA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6FB27-B946-AC07-FC6E-2FA2EE281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390BD-E016-CBA9-2B80-E2C9918C0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83737-ADA4-93DB-6B0E-071D205E2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9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Heure étrange car connexion depuis une machine interne en dehors des heures de bureau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Utilisation de safari car </a:t>
            </a:r>
            <a:r>
              <a:rPr lang="fr-BE" dirty="0" err="1"/>
              <a:t>burp</a:t>
            </a:r>
            <a:r>
              <a:rPr lang="fr-BE" dirty="0"/>
              <a:t> suite n’utilise pas </a:t>
            </a:r>
            <a:r>
              <a:rPr lang="fr-BE" dirty="0" err="1"/>
              <a:t>windows</a:t>
            </a:r>
            <a:r>
              <a:rPr lang="fr-BE" dirty="0"/>
              <a:t> nativement, il utilise Unix comme kernel (comme un Mac)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2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E076-4E0C-58FF-4D9E-6E134768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0B993-E63D-8277-F1EC-CE25B1BDE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A85C3-2ECF-3B33-4855-5B55DA7EE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AD284-46D6-6711-56FA-C7EAFE29F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28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358FF-F21D-85BE-F8BE-5FFAC0A2B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564A52-DC9F-3BAB-4FAA-9100AD6EB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727EC6-4E25-7BAB-66C0-C5946FF5D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03A6E5-9E81-C558-5F77-4142ED551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3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F839-BCCD-8FEE-8B67-1DC676C81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A772A-74F7-6F2C-4119-D9FBBA454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6EC13-7676-F2F5-38AF-5690B3232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089D-6480-C089-043A-04356542D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8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10171-8D4E-0717-D0CA-EAC92EC8A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554DDC-65DA-AF13-E37C-DA201941B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C6800D-538E-441B-7239-CCDE168E5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b="1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Positivif</a:t>
            </a:r>
            <a:endParaRPr lang="en-US" sz="20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342900" indent="-342900" algn="ctr">
              <a:buFont typeface="Arial" panose="020B0604020202020204" pitchFamily="34" charset="0"/>
              <a:buAutoNum type="arabicParenR"/>
            </a:pPr>
            <a:r>
              <a:rPr lang="en-US" sz="2000" dirty="0" err="1">
                <a:latin typeface="Algerian" panose="04020705040A02060702" pitchFamily="82" charset="0"/>
              </a:rPr>
              <a:t>Organisé</a:t>
            </a:r>
            <a:endParaRPr lang="en-US" sz="2000" dirty="0">
              <a:latin typeface="Algerian" panose="04020705040A02060702" pitchFamily="82" charset="0"/>
            </a:endParaRPr>
          </a:p>
          <a:p>
            <a:pPr algn="ctr"/>
            <a:r>
              <a:rPr lang="fr-BE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L’aptitude à planifier et structurer efficacement les tâches et les ressources pour atteindre un objectif, tout en respectant les priorités et les délais.</a:t>
            </a:r>
            <a:endParaRPr lang="en-US" sz="12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000" dirty="0">
                <a:latin typeface="Algerian" panose="04020705040A02060702" pitchFamily="82" charset="0"/>
              </a:rPr>
              <a:t>2) </a:t>
            </a:r>
            <a:r>
              <a:rPr lang="en-US" sz="2000" dirty="0" err="1">
                <a:latin typeface="Algerian" panose="04020705040A02060702" pitchFamily="82" charset="0"/>
              </a:rPr>
              <a:t>Précision</a:t>
            </a:r>
            <a:endParaRPr lang="en-US" sz="2000" dirty="0">
              <a:latin typeface="Algerian" panose="04020705040A02060702" pitchFamily="8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capacité à prêter attention aux petites choses qui peuvent faire une grande différence, en garantissant la précision et en réduisant les erreurs.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se faire comprendre, </a:t>
            </a:r>
            <a:endParaRPr lang="en-US" sz="1600" dirty="0">
              <a:latin typeface="Algerian" panose="04020705040A02060702" pitchFamily="82" charset="0"/>
            </a:endParaRPr>
          </a:p>
          <a:p>
            <a:pPr algn="ctr"/>
            <a:r>
              <a:rPr lang="en-US" sz="2000" b="1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Amélioration</a:t>
            </a:r>
            <a:endParaRPr lang="en-US" sz="20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000" dirty="0">
                <a:latin typeface="Algerian" panose="04020705040A02060702" pitchFamily="82" charset="0"/>
              </a:rPr>
              <a:t>1) </a:t>
            </a:r>
            <a:r>
              <a:rPr lang="en-US" sz="2000" dirty="0" err="1">
                <a:latin typeface="Algerian" panose="04020705040A02060702" pitchFamily="82" charset="0"/>
              </a:rPr>
              <a:t>Ténacité</a:t>
            </a:r>
            <a:endParaRPr lang="en-US" sz="2000" dirty="0">
              <a:latin typeface="Algerian" panose="04020705040A02060702" pitchFamily="82" charset="0"/>
            </a:endParaRPr>
          </a:p>
          <a:p>
            <a:r>
              <a:rPr lang="fr-BE" sz="1100" dirty="0">
                <a:solidFill>
                  <a:schemeClr val="bg1"/>
                </a:solidFill>
              </a:rPr>
              <a:t>La </a:t>
            </a:r>
            <a:r>
              <a:rPr lang="fr-BE" sz="1100" b="1" dirty="0">
                <a:solidFill>
                  <a:schemeClr val="bg1"/>
                </a:solidFill>
              </a:rPr>
              <a:t>trop grande ténacité</a:t>
            </a:r>
            <a:r>
              <a:rPr lang="fr-BE" sz="1100" dirty="0">
                <a:solidFill>
                  <a:schemeClr val="bg1"/>
                </a:solidFill>
              </a:rPr>
              <a:t> désigne une persévérance excessive à atteindre ses objectifs qui devient contre-productive</a:t>
            </a:r>
          </a:p>
          <a:p>
            <a:r>
              <a:rPr lang="fr-BE" sz="1100" dirty="0">
                <a:solidFill>
                  <a:schemeClr val="bg1"/>
                </a:solidFill>
              </a:rPr>
              <a:t>Cette insistance peut ignorer les signaux négatifs, épuiser des ressources inutilement et entraîner des impacts négatifs </a:t>
            </a:r>
            <a:r>
              <a:rPr lang="fr-BE" sz="1050" dirty="0"/>
              <a:t>sur la santé ou les relations</a:t>
            </a:r>
            <a:endParaRPr lang="en-US" sz="1600" dirty="0">
              <a:latin typeface="Algerian" panose="04020705040A02060702" pitchFamily="82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FF4B96-5203-E2F9-37B5-26BA6B190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b="1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Positivif</a:t>
            </a:r>
            <a:endParaRPr lang="en-US" sz="20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342900" indent="-342900" algn="ctr">
              <a:buFont typeface="Arial" panose="020B0604020202020204" pitchFamily="34" charset="0"/>
              <a:buAutoNum type="arabicParenR"/>
            </a:pPr>
            <a:r>
              <a:rPr lang="en-US" sz="2000" dirty="0" err="1">
                <a:latin typeface="Algerian" panose="04020705040A02060702" pitchFamily="82" charset="0"/>
              </a:rPr>
              <a:t>Organisé</a:t>
            </a:r>
            <a:endParaRPr lang="en-US" sz="2000" dirty="0">
              <a:latin typeface="Algerian" panose="04020705040A02060702" pitchFamily="82" charset="0"/>
            </a:endParaRPr>
          </a:p>
          <a:p>
            <a:pPr algn="ctr"/>
            <a:r>
              <a:rPr lang="fr-BE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L’aptitude à planifier et structurer efficacement les tâches et les ressources pour atteindre un objectif, tout en respectant les priorités et les délais.</a:t>
            </a:r>
            <a:endParaRPr lang="en-US" sz="12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000" dirty="0">
                <a:latin typeface="Algerian" panose="04020705040A02060702" pitchFamily="82" charset="0"/>
              </a:rPr>
              <a:t>2) </a:t>
            </a:r>
            <a:r>
              <a:rPr lang="en-US" sz="2000" dirty="0" err="1">
                <a:latin typeface="Algerian" panose="04020705040A02060702" pitchFamily="82" charset="0"/>
              </a:rPr>
              <a:t>Précision</a:t>
            </a:r>
            <a:endParaRPr lang="en-US" sz="2000" dirty="0">
              <a:latin typeface="Algerian" panose="04020705040A02060702" pitchFamily="8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capacité à prêter attention aux petites choses qui peuvent faire une grande différence, en garantissant la précision et en réduisant les erreurs.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se faire comprendre</a:t>
            </a:r>
            <a:endParaRPr lang="en-US" sz="1600" dirty="0">
              <a:latin typeface="Algerian" panose="04020705040A02060702" pitchFamily="8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4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2813D-3D96-307A-0C81-D86F6B697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374337-7864-0943-34A0-E0F27AB11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346A5C-0CB3-7D39-0011-497984F0A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E5F2F3-02D1-2232-2B4C-5F7C0567F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8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regroupe des disciplines variées comme la médecine légale, la toxicologie, la balistique, la criminalistique ou encore l'analyse ADN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0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A22B-79BD-4895-A3F0-494A5646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405380-4739-F43B-911E-702AA5493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A0122-E6B1-8E13-4932-C3F8E1DDE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EB3C-B668-EAB3-6F38-500D8CA75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8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Nous sommes le matin du 25 janvier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2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6">
                <a:lumMod val="75000"/>
              </a:schemeClr>
            </a:gs>
            <a:gs pos="50000">
              <a:schemeClr val="accent6">
                <a:lumMod val="50000"/>
              </a:schemeClr>
            </a:gs>
            <a:gs pos="100000">
              <a:srgbClr val="C00000"/>
            </a:gs>
            <a:gs pos="32000">
              <a:schemeClr val="accent4">
                <a:lumMod val="75000"/>
              </a:schemeClr>
            </a:gs>
            <a:gs pos="14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/>
              <a:t>Prod. OWASP Culot Jonathan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u="sng" dirty="0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Post-Mortem </a:t>
            </a:r>
            <a:r>
              <a:rPr lang="en-US" sz="3600" b="1" u="sng" dirty="0" err="1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d’une</a:t>
            </a:r>
            <a:r>
              <a:rPr lang="en-US" sz="3600" b="1" u="sng" dirty="0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 </a:t>
            </a:r>
            <a:r>
              <a:rPr lang="en-US" sz="3600" b="1" u="sng" dirty="0" err="1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cyberattaque</a:t>
            </a:r>
            <a:r>
              <a:rPr lang="en-US" sz="3600" b="1" u="sng" dirty="0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 : </a:t>
            </a:r>
            <a:r>
              <a:rPr lang="en-US" sz="3600" b="1" u="sng" dirty="0" err="1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méthodologie</a:t>
            </a:r>
            <a:r>
              <a:rPr lang="en-US" sz="3600" b="1" u="sng" dirty="0">
                <a:solidFill>
                  <a:srgbClr val="CCECFF"/>
                </a:solidFill>
                <a:latin typeface="CyberCaligraphic" panose="02000606080000020004" pitchFamily="2" charset="0"/>
                <a:cs typeface="Biome"/>
              </a:rPr>
              <a:t> forensic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DE6532C-1814-2FF5-EE0D-D461D3CA15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683" y="2170814"/>
            <a:ext cx="4804144" cy="4485167"/>
          </a:xfrm>
          <a:prstGeom prst="rect">
            <a:avLst/>
          </a:prstGeom>
          <a:gradFill>
            <a:gsLst>
              <a:gs pos="71000">
                <a:schemeClr val="accent6">
                  <a:lumMod val="66000"/>
                  <a:lumOff val="34000"/>
                </a:schemeClr>
              </a:gs>
              <a:gs pos="50000">
                <a:schemeClr val="accent6">
                  <a:lumMod val="76000"/>
                  <a:lumOff val="24000"/>
                </a:schemeClr>
              </a:gs>
              <a:gs pos="100000">
                <a:srgbClr val="C00000">
                  <a:lumMod val="66000"/>
                  <a:lumOff val="34000"/>
                </a:srgbClr>
              </a:gs>
              <a:gs pos="32000">
                <a:schemeClr val="accent4">
                  <a:lumMod val="75000"/>
                </a:schemeClr>
              </a:gs>
              <a:gs pos="14000">
                <a:schemeClr val="accent3">
                  <a:lumMod val="81000"/>
                  <a:lumOff val="19000"/>
                </a:schemeClr>
              </a:gs>
            </a:gsLst>
            <a:lin ang="2700000" scaled="1"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6">
                <a:lumMod val="75000"/>
              </a:schemeClr>
            </a:gs>
            <a:gs pos="50000">
              <a:schemeClr val="accent6">
                <a:lumMod val="50000"/>
              </a:schemeClr>
            </a:gs>
            <a:gs pos="100000">
              <a:srgbClr val="C00000"/>
            </a:gs>
            <a:gs pos="23000">
              <a:schemeClr val="accent4">
                <a:lumMod val="75000"/>
              </a:schemeClr>
            </a:gs>
            <a:gs pos="9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09764A-3C6B-3AD6-9204-75C10D7A9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04" y="-21609"/>
            <a:ext cx="9844391" cy="687960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2FCCCAF-A98A-9A7C-312D-24A96884D5B8}"/>
              </a:ext>
            </a:extLst>
          </p:cNvPr>
          <p:cNvSpPr txBox="1"/>
          <p:nvPr/>
        </p:nvSpPr>
        <p:spPr>
          <a:xfrm>
            <a:off x="2918297" y="46485"/>
            <a:ext cx="336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>
                <a:latin typeface="CyberCaligraphic" panose="02000606080000020004" pitchFamily="2" charset="0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26003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6">
                <a:lumMod val="75000"/>
              </a:schemeClr>
            </a:gs>
            <a:gs pos="50000">
              <a:schemeClr val="accent6">
                <a:lumMod val="50000"/>
              </a:schemeClr>
            </a:gs>
            <a:gs pos="100000">
              <a:srgbClr val="C00000"/>
            </a:gs>
            <a:gs pos="23000">
              <a:schemeClr val="accent4">
                <a:lumMod val="75000"/>
              </a:schemeClr>
            </a:gs>
            <a:gs pos="7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E1A14-526B-CF14-8E27-A0C86E8EC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5AAAB7-B6E9-D157-FB7E-83B1A4AB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2" y="549054"/>
            <a:ext cx="5433531" cy="5855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F23C81-283B-ED09-5B4D-AC06D5C7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09" y="1456007"/>
            <a:ext cx="3756986" cy="32845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53449C-B8CC-1DB4-4B71-350232A45B52}"/>
              </a:ext>
            </a:extLst>
          </p:cNvPr>
          <p:cNvSpPr txBox="1"/>
          <p:nvPr/>
        </p:nvSpPr>
        <p:spPr>
          <a:xfrm>
            <a:off x="330740" y="-97277"/>
            <a:ext cx="492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LAN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CF19C7-1FD9-742E-2BEC-B445254DBAAA}"/>
              </a:ext>
            </a:extLst>
          </p:cNvPr>
          <p:cNvSpPr txBox="1"/>
          <p:nvPr/>
        </p:nvSpPr>
        <p:spPr>
          <a:xfrm>
            <a:off x="7587574" y="817123"/>
            <a:ext cx="282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349002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90D2C-F7C0-BD9A-77F3-BF59AA995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A9A4A2-B169-B9FA-BF04-0C418165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4" y="123948"/>
            <a:ext cx="7544454" cy="37112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1463F3-367A-44D8-337E-8E9E63B2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650" y="3222945"/>
            <a:ext cx="4191363" cy="36350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D0A8F5-81D8-ED42-342F-35B478442F68}"/>
              </a:ext>
            </a:extLst>
          </p:cNvPr>
          <p:cNvSpPr txBox="1"/>
          <p:nvPr/>
        </p:nvSpPr>
        <p:spPr>
          <a:xfrm>
            <a:off x="2470825" y="3959157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 err="1">
                <a:solidFill>
                  <a:schemeClr val="bg1"/>
                </a:solidFill>
                <a:latin typeface="CyberCaligraphic" panose="02000606080000020004" pitchFamily="2" charset="0"/>
              </a:rPr>
              <a:t>Data-Center</a:t>
            </a:r>
            <a:endParaRPr lang="fr-BE" sz="3600" b="1" u="sng" dirty="0">
              <a:solidFill>
                <a:schemeClr val="bg1"/>
              </a:solidFill>
              <a:latin typeface="CyberCaligraphic" panose="02000606080000020004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68F7BC-D8C8-5C54-5F44-916A813EF10E}"/>
              </a:ext>
            </a:extLst>
          </p:cNvPr>
          <p:cNvSpPr txBox="1"/>
          <p:nvPr/>
        </p:nvSpPr>
        <p:spPr>
          <a:xfrm>
            <a:off x="8813260" y="2412460"/>
            <a:ext cx="207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SOC/NOC</a:t>
            </a:r>
          </a:p>
        </p:txBody>
      </p:sp>
    </p:spTree>
    <p:extLst>
      <p:ext uri="{BB962C8B-B14F-4D97-AF65-F5344CB8AC3E}">
        <p14:creationId xmlns:p14="http://schemas.microsoft.com/office/powerpoint/2010/main" val="390031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AA562-5650-6D46-87C6-4822C9C5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>
                <a:solidFill>
                  <a:srgbClr val="E3FBFE"/>
                </a:solidFill>
                <a:latin typeface="CyberCaligraphic" panose="02000606080000020004" pitchFamily="2" charset="0"/>
              </a:rPr>
              <a:t>Analyse de risques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8536FDD-0D87-0696-9DEF-AA842D7ABEC3}"/>
              </a:ext>
            </a:extLst>
          </p:cNvPr>
          <p:cNvGraphicFramePr>
            <a:graphicFrameLocks noGrp="1"/>
          </p:cNvGraphicFramePr>
          <p:nvPr>
            <p:ph sz="quarter" idx="36"/>
            <p:extLst>
              <p:ext uri="{D42A27DB-BD31-4B8C-83A1-F6EECF244321}">
                <p14:modId xmlns:p14="http://schemas.microsoft.com/office/powerpoint/2010/main" val="3231365287"/>
              </p:ext>
            </p:extLst>
          </p:nvPr>
        </p:nvGraphicFramePr>
        <p:xfrm>
          <a:off x="814388" y="2465388"/>
          <a:ext cx="10717810" cy="417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8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8792-5375-544C-7513-12BE1124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572A0-690B-C2FC-875D-1BB377C2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4000" dirty="0">
                <a:solidFill>
                  <a:srgbClr val="E3FBFE"/>
                </a:solidFill>
                <a:latin typeface="CyberCaligraphic" panose="02000606080000020004" pitchFamily="2" charset="0"/>
              </a:rPr>
              <a:t>SWOT :</a:t>
            </a:r>
            <a:br>
              <a:rPr lang="fr-BE" sz="4000" dirty="0">
                <a:solidFill>
                  <a:srgbClr val="E3FBFE"/>
                </a:solidFill>
                <a:latin typeface="CyberCaligraphic" panose="02000606080000020004" pitchFamily="2" charset="0"/>
              </a:rPr>
            </a:br>
            <a:r>
              <a:rPr lang="fr-BE" sz="4000" dirty="0">
                <a:solidFill>
                  <a:srgbClr val="E3FBFE"/>
                </a:solidFill>
                <a:latin typeface="CyberCaligraphic" panose="02000606080000020004" pitchFamily="2" charset="0"/>
              </a:rPr>
              <a:t>Méthodologie </a:t>
            </a:r>
            <a:r>
              <a:rPr lang="fr-BE" sz="4000" dirty="0" err="1">
                <a:solidFill>
                  <a:srgbClr val="E3FBFE"/>
                </a:solidFill>
                <a:latin typeface="CyberCaligraphic" panose="02000606080000020004" pitchFamily="2" charset="0"/>
              </a:rPr>
              <a:t>Forensic</a:t>
            </a:r>
            <a:endParaRPr lang="fr-BE" sz="4000" dirty="0">
              <a:solidFill>
                <a:srgbClr val="E3FBFE"/>
              </a:solidFill>
              <a:latin typeface="CyberCaligraphic" panose="02000606080000020004" pitchFamily="2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E460F3E-0F54-1A37-F1D8-903DAD2177BD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2"/>
          <a:stretch>
            <a:fillRect/>
          </a:stretch>
        </p:blipFill>
        <p:spPr>
          <a:xfrm>
            <a:off x="2596751" y="2047098"/>
            <a:ext cx="6702892" cy="4796205"/>
          </a:xfrm>
        </p:spPr>
      </p:pic>
    </p:spTree>
    <p:extLst>
      <p:ext uri="{BB962C8B-B14F-4D97-AF65-F5344CB8AC3E}">
        <p14:creationId xmlns:p14="http://schemas.microsoft.com/office/powerpoint/2010/main" val="25194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6E822-1B50-A04E-5118-EE6980FD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4FE09-F384-9C51-047B-ABD45192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4000" dirty="0">
                <a:solidFill>
                  <a:srgbClr val="E3FBFE"/>
                </a:solidFill>
                <a:latin typeface="CyberCaligraphic" panose="02000606080000020004" pitchFamily="2" charset="0"/>
              </a:rPr>
              <a:t>Piliers méthodologie </a:t>
            </a:r>
            <a:r>
              <a:rPr lang="fr-BE" sz="4000" dirty="0" err="1">
                <a:solidFill>
                  <a:srgbClr val="E3FBFE"/>
                </a:solidFill>
                <a:latin typeface="CyberCaligraphic" panose="02000606080000020004" pitchFamily="2" charset="0"/>
              </a:rPr>
              <a:t>Forensic</a:t>
            </a:r>
            <a:endParaRPr lang="fr-BE" sz="4000" dirty="0">
              <a:solidFill>
                <a:srgbClr val="E3FBFE"/>
              </a:solidFill>
              <a:latin typeface="CyberCaligraphic" panose="02000606080000020004" pitchFamily="2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71F0ACE-CEEA-FDAF-E4A1-B949D60C6620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2"/>
          <a:stretch>
            <a:fillRect/>
          </a:stretch>
        </p:blipFill>
        <p:spPr>
          <a:xfrm>
            <a:off x="2603950" y="2072597"/>
            <a:ext cx="6984100" cy="4785403"/>
          </a:xfrm>
        </p:spPr>
      </p:pic>
    </p:spTree>
    <p:extLst>
      <p:ext uri="{BB962C8B-B14F-4D97-AF65-F5344CB8AC3E}">
        <p14:creationId xmlns:p14="http://schemas.microsoft.com/office/powerpoint/2010/main" val="24978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0250D-4BBA-2505-AC41-748D3EC7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E3FBFE"/>
                </a:solidFill>
                <a:latin typeface="CyberCaligraphic" panose="02000606080000020004" pitchFamily="2" charset="0"/>
              </a:rPr>
              <a:t>3) Alerte + </a:t>
            </a:r>
            <a:r>
              <a:rPr lang="fr-BE" dirty="0" err="1">
                <a:solidFill>
                  <a:srgbClr val="E3FBFE"/>
                </a:solidFill>
                <a:latin typeface="CyberCaligraphic" panose="02000606080000020004" pitchFamily="2" charset="0"/>
              </a:rPr>
              <a:t>etude</a:t>
            </a:r>
            <a:r>
              <a:rPr lang="fr-BE" dirty="0">
                <a:solidFill>
                  <a:srgbClr val="E3FBFE"/>
                </a:solidFill>
                <a:latin typeface="CyberCaligraphic" panose="02000606080000020004" pitchFamily="2" charset="0"/>
              </a:rPr>
              <a:t> d’incidents </a:t>
            </a:r>
          </a:p>
        </p:txBody>
      </p:sp>
    </p:spTree>
    <p:extLst>
      <p:ext uri="{BB962C8B-B14F-4D97-AF65-F5344CB8AC3E}">
        <p14:creationId xmlns:p14="http://schemas.microsoft.com/office/powerpoint/2010/main" val="89538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3B2D5B-4827-C5EF-F34D-CDA5518E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1701"/>
          <a:stretch/>
        </p:blipFill>
        <p:spPr>
          <a:xfrm>
            <a:off x="683100" y="68927"/>
            <a:ext cx="2604849" cy="672014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025A15-33DE-4715-8531-2436E206D592}"/>
              </a:ext>
            </a:extLst>
          </p:cNvPr>
          <p:cNvSpPr txBox="1"/>
          <p:nvPr/>
        </p:nvSpPr>
        <p:spPr>
          <a:xfrm>
            <a:off x="3362527" y="1905505"/>
            <a:ext cx="546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CyberCaligraphic" panose="02000606080000020004" pitchFamily="2" charset="0"/>
              </a:rPr>
              <a:t>Alerte engendrée par </a:t>
            </a:r>
            <a:r>
              <a:rPr lang="fr-BE" sz="4800" dirty="0" err="1">
                <a:solidFill>
                  <a:schemeClr val="bg1"/>
                </a:solidFill>
                <a:latin typeface="CyberCaligraphic" panose="02000606080000020004" pitchFamily="2" charset="0"/>
              </a:rPr>
              <a:t>Snort</a:t>
            </a:r>
            <a:r>
              <a:rPr lang="fr-BE" sz="4800" dirty="0">
                <a:solidFill>
                  <a:schemeClr val="bg1"/>
                </a:solidFill>
                <a:latin typeface="CyberCaligraphic" panose="02000606080000020004" pitchFamily="2" charset="0"/>
              </a:rPr>
              <a:t> suite à un comportement suspect</a:t>
            </a:r>
          </a:p>
        </p:txBody>
      </p:sp>
    </p:spTree>
    <p:extLst>
      <p:ext uri="{BB962C8B-B14F-4D97-AF65-F5344CB8AC3E}">
        <p14:creationId xmlns:p14="http://schemas.microsoft.com/office/powerpoint/2010/main" val="26459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AB7D1-06E6-138F-3821-8A3FF701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29" y="203437"/>
            <a:ext cx="4960830" cy="616647"/>
          </a:xfrm>
        </p:spPr>
        <p:txBody>
          <a:bodyPr/>
          <a:lstStyle/>
          <a:p>
            <a:pPr algn="ctr"/>
            <a:r>
              <a:rPr lang="fr-BE" sz="2800" u="sng" dirty="0">
                <a:latin typeface="CyberCaligraphic" panose="02000606080000020004" pitchFamily="2" charset="0"/>
              </a:rPr>
              <a:t>Mauvaises pratiques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D4F8A8-5DB3-A296-FF62-802519776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02" y="1177047"/>
            <a:ext cx="5688952" cy="46954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C00000"/>
                </a:solidFill>
              </a:rPr>
              <a:t>Paniquer</a:t>
            </a: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C00000"/>
                </a:solidFill>
              </a:rPr>
              <a:t>Réagir sous l’émotion</a:t>
            </a: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C00000"/>
                </a:solidFill>
              </a:rPr>
              <a:t>Ne pas prendre en compte la </a:t>
            </a:r>
            <a:r>
              <a:rPr lang="fr-BE" sz="1800" dirty="0" err="1">
                <a:solidFill>
                  <a:srgbClr val="C00000"/>
                </a:solidFill>
              </a:rPr>
              <a:t>base-line</a:t>
            </a:r>
            <a:r>
              <a:rPr lang="fr-BE" sz="1800" dirty="0">
                <a:solidFill>
                  <a:srgbClr val="C00000"/>
                </a:solidFill>
              </a:rPr>
              <a:t> (faux positif)</a:t>
            </a:r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60817BD-11BF-2993-D24A-74D35DFA4F7D}"/>
              </a:ext>
            </a:extLst>
          </p:cNvPr>
          <p:cNvSpPr txBox="1">
            <a:spLocks/>
          </p:cNvSpPr>
          <p:nvPr/>
        </p:nvSpPr>
        <p:spPr>
          <a:xfrm>
            <a:off x="6723542" y="203438"/>
            <a:ext cx="4960830" cy="616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fr-BE" sz="2800" u="sng" dirty="0">
                <a:latin typeface="CyberCaligraphic" panose="02000606080000020004" pitchFamily="2" charset="0"/>
              </a:rPr>
              <a:t>Bonnes pratiques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465C6F84-7B28-905B-045F-71F1ECA50B3E}"/>
              </a:ext>
            </a:extLst>
          </p:cNvPr>
          <p:cNvSpPr txBox="1">
            <a:spLocks/>
          </p:cNvSpPr>
          <p:nvPr/>
        </p:nvSpPr>
        <p:spPr>
          <a:xfrm>
            <a:off x="6381346" y="1081283"/>
            <a:ext cx="5688952" cy="587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00B050"/>
                </a:solidFill>
              </a:rPr>
              <a:t>Suivre la procédure</a:t>
            </a: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00B050"/>
                </a:solidFill>
              </a:rPr>
              <a:t>Être méthodique</a:t>
            </a: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00B050"/>
                </a:solidFill>
              </a:rPr>
              <a:t>Ne pas céder à la panique</a:t>
            </a: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00B050"/>
                </a:solidFill>
              </a:rPr>
              <a:t>Vérifier la </a:t>
            </a:r>
            <a:r>
              <a:rPr lang="fr-BE" sz="1800" dirty="0" err="1">
                <a:solidFill>
                  <a:srgbClr val="00B050"/>
                </a:solidFill>
              </a:rPr>
              <a:t>base-line</a:t>
            </a:r>
            <a:endParaRPr lang="fr-BE" sz="18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00B050"/>
                </a:solidFill>
              </a:rPr>
              <a:t>Comprendre les implications</a:t>
            </a:r>
          </a:p>
          <a:p>
            <a:pPr marL="457200" indent="-457200">
              <a:buFontTx/>
              <a:buChar char="-"/>
            </a:pPr>
            <a:endParaRPr lang="fr-BE" sz="18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1800" dirty="0">
                <a:solidFill>
                  <a:srgbClr val="00B050"/>
                </a:solidFill>
              </a:rPr>
              <a:t>Retracer le problèmes pour prendre les mesures adéquates</a:t>
            </a:r>
          </a:p>
          <a:p>
            <a:pPr marL="457200" indent="-457200"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9383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4C42-FE2F-297C-1E8A-91A0EA31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27D86B-12E1-8562-62E5-7864EF41C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13" y="809259"/>
            <a:ext cx="11098174" cy="523948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7ECD-5D8C-5513-A355-4412E2D1B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969B1A-4FAB-19D5-5B51-FC6BECA7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Table des</a:t>
            </a:r>
            <a:br>
              <a:rPr lang="en-US" sz="3600" u="sng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</a:br>
            <a:r>
              <a:rPr lang="en-US" sz="3600" u="sng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matières</a:t>
            </a:r>
            <a:endParaRPr lang="en-US" sz="3600" u="sng" dirty="0">
              <a:solidFill>
                <a:srgbClr val="E3FBFE"/>
              </a:solidFill>
              <a:latin typeface="CyberCaligraphic" panose="02000606080000020004" pitchFamily="2" charset="0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BAFD9B5-AB34-1678-531E-69707E55D4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857" y="2646380"/>
            <a:ext cx="5947143" cy="3743661"/>
          </a:xfrm>
        </p:spPr>
        <p:txBody>
          <a:bodyPr anchor="t"/>
          <a:lstStyle/>
          <a:p>
            <a:pPr marL="342900" indent="-342900" algn="ctr">
              <a:buAutoNum type="arabicParenR"/>
            </a:pPr>
            <a:r>
              <a:rPr lang="en-US" sz="2400" dirty="0">
                <a:latin typeface="CyberCaligraphic" panose="02000606080000020004" pitchFamily="2" charset="0"/>
                <a:cs typeface="Biome"/>
              </a:rPr>
              <a:t>Introduction</a:t>
            </a: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CyberCaligraphic" panose="02000606080000020004" pitchFamily="2" charset="0"/>
                <a:cs typeface="Biome"/>
              </a:rPr>
              <a:t>Analyse</a:t>
            </a:r>
            <a:r>
              <a:rPr lang="en-US" sz="2400" dirty="0">
                <a:latin typeface="CyberCaligraphic" panose="02000606080000020004" pitchFamily="2" charset="0"/>
                <a:cs typeface="Biome"/>
              </a:rPr>
              <a:t> de </a:t>
            </a:r>
            <a:r>
              <a:rPr lang="en-US" sz="2400" dirty="0" err="1">
                <a:latin typeface="CyberCaligraphic" panose="02000606080000020004" pitchFamily="2" charset="0"/>
                <a:cs typeface="Biome"/>
              </a:rPr>
              <a:t>risques</a:t>
            </a:r>
            <a:endParaRPr lang="en-US" sz="2400" dirty="0">
              <a:latin typeface="CyberCaligraphic" panose="02000606080000020004" pitchFamily="2" charset="0"/>
              <a:cs typeface="Biome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CyberCaligraphic" panose="02000606080000020004" pitchFamily="2" charset="0"/>
              </a:rPr>
              <a:t>Alerte</a:t>
            </a:r>
            <a:r>
              <a:rPr lang="en-US" sz="2400" dirty="0">
                <a:latin typeface="CyberCaligraphic" panose="02000606080000020004" pitchFamily="2" charset="0"/>
              </a:rPr>
              <a:t> + Etude </a:t>
            </a:r>
            <a:r>
              <a:rPr lang="en-US" sz="2400" dirty="0" err="1">
                <a:latin typeface="CyberCaligraphic" panose="02000606080000020004" pitchFamily="2" charset="0"/>
              </a:rPr>
              <a:t>d’incident</a:t>
            </a:r>
            <a:endParaRPr lang="en-US" sz="2400" dirty="0">
              <a:latin typeface="CyberCaligraphic" panose="02000606080000020004" pitchFamily="2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CyberCaligraphic" panose="02000606080000020004" pitchFamily="2" charset="0"/>
              </a:rPr>
              <a:t>Remonter</a:t>
            </a:r>
            <a:r>
              <a:rPr lang="en-US" sz="2400" dirty="0">
                <a:latin typeface="CyberCaligraphic" panose="02000606080000020004" pitchFamily="2" charset="0"/>
              </a:rPr>
              <a:t> la </a:t>
            </a:r>
            <a:r>
              <a:rPr lang="en-US" sz="2400" dirty="0" err="1">
                <a:latin typeface="CyberCaligraphic" panose="02000606080000020004" pitchFamily="2" charset="0"/>
              </a:rPr>
              <a:t>piste</a:t>
            </a:r>
            <a:endParaRPr lang="en-US" sz="2400" dirty="0">
              <a:latin typeface="CyberCaligraphic" panose="02000606080000020004" pitchFamily="2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CyberCaligraphic" panose="02000606080000020004" pitchFamily="2" charset="0"/>
              </a:rPr>
              <a:t>Hypothèse</a:t>
            </a:r>
            <a:endParaRPr lang="en-US" sz="2400" dirty="0">
              <a:latin typeface="CyberCaligraphic" panose="02000606080000020004" pitchFamily="2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CyberCaligraphic" panose="02000606080000020004" pitchFamily="2" charset="0"/>
              </a:rPr>
              <a:t>Bibliographie</a:t>
            </a:r>
            <a:endParaRPr lang="en-US" sz="2400" dirty="0">
              <a:latin typeface="CyberCaligraphic" panose="02000606080000020004" pitchFamily="2" charset="0"/>
            </a:endParaRPr>
          </a:p>
          <a:p>
            <a:pPr marL="342900" indent="-342900" algn="ctr">
              <a:buAutoNum type="arabicParenR"/>
            </a:pPr>
            <a:endParaRPr lang="en-US" sz="2000" dirty="0">
              <a:latin typeface="Algerian"/>
            </a:endParaRPr>
          </a:p>
          <a:p>
            <a:pPr marL="342900" indent="-342900" algn="ctr">
              <a:buAutoNum type="arabicParenR"/>
            </a:pPr>
            <a:endParaRPr lang="en-US" sz="2000" dirty="0">
              <a:latin typeface="Algerian"/>
              <a:cs typeface="Biome"/>
            </a:endParaRPr>
          </a:p>
          <a:p>
            <a:pPr marL="342900" indent="-342900" algn="ctr">
              <a:buAutoNum type="arabicParenR"/>
            </a:pPr>
            <a:endParaRPr lang="en-US" sz="2000" dirty="0">
              <a:latin typeface="Algerian"/>
            </a:endParaRPr>
          </a:p>
          <a:p>
            <a:pPr marL="342900" indent="-342900" algn="ctr">
              <a:buAutoNum type="arabicParenR"/>
            </a:pPr>
            <a:endParaRPr lang="en-US" dirty="0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Zoom de section 2">
                <a:extLst>
                  <a:ext uri="{FF2B5EF4-FFF2-40B4-BE49-F238E27FC236}">
                    <a16:creationId xmlns:a16="http://schemas.microsoft.com/office/drawing/2014/main" id="{AF6D0B96-8A9A-0A14-9356-A3B83E6F25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096844"/>
                  </p:ext>
                </p:extLst>
              </p:nvPr>
            </p:nvGraphicFramePr>
            <p:xfrm>
              <a:off x="2140773" y="2728702"/>
              <a:ext cx="1979406" cy="456308"/>
            </p:xfrm>
            <a:graphic>
              <a:graphicData uri="http://schemas.microsoft.com/office/powerpoint/2016/sectionzoom">
                <psez:sectionZm>
                  <psez:sectionZmObj sectionId="{F5240001-1F50-4E03-99D9-A7E360EEBC31}">
                    <psez:zmPr id="{ADCB10EA-6BAD-4A56-ACDE-A2399BF34BF0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9406" cy="456308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Zoom de section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F6D0B96-8A9A-0A14-9356-A3B83E6F25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0773" y="2728702"/>
                <a:ext cx="1979406" cy="456308"/>
              </a:xfrm>
              <a:prstGeom prst="rect">
                <a:avLst/>
              </a:prstGeom>
              <a:noFill/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Zoom de section 9">
                <a:extLst>
                  <a:ext uri="{FF2B5EF4-FFF2-40B4-BE49-F238E27FC236}">
                    <a16:creationId xmlns:a16="http://schemas.microsoft.com/office/drawing/2014/main" id="{A20880BE-C87B-6FF4-5DB5-3002DB31E5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3553553"/>
                  </p:ext>
                </p:extLst>
              </p:nvPr>
            </p:nvGraphicFramePr>
            <p:xfrm>
              <a:off x="1861073" y="3354523"/>
              <a:ext cx="2528047" cy="456309"/>
            </p:xfrm>
            <a:graphic>
              <a:graphicData uri="http://schemas.microsoft.com/office/powerpoint/2016/sectionzoom">
                <psez:sectionZm>
                  <psez:sectionZmObj sectionId="{39FED6E7-A9F6-40C7-8735-C888468ADD7A}">
                    <psez:zmPr id="{798E3B8A-39F9-4353-AEB2-8D4C0DDE656E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28047" cy="45630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Zoom de section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20880BE-C87B-6FF4-5DB5-3002DB31E5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073" y="3354523"/>
                <a:ext cx="2528047" cy="45630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Zoom de section 11">
                <a:extLst>
                  <a:ext uri="{FF2B5EF4-FFF2-40B4-BE49-F238E27FC236}">
                    <a16:creationId xmlns:a16="http://schemas.microsoft.com/office/drawing/2014/main" id="{9C2F8CCC-4972-22E1-850C-74637D04B2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841740"/>
                  </p:ext>
                </p:extLst>
              </p:nvPr>
            </p:nvGraphicFramePr>
            <p:xfrm>
              <a:off x="1441525" y="3975476"/>
              <a:ext cx="3345627" cy="456308"/>
            </p:xfrm>
            <a:graphic>
              <a:graphicData uri="http://schemas.microsoft.com/office/powerpoint/2016/sectionzoom">
                <psez:sectionZm>
                  <psez:sectionZmObj sectionId="{4340D81E-6F15-4515-8773-C6FB06D38756}">
                    <psez:zmPr id="{67692E08-5478-4489-9653-A77734DC0CB2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5627" cy="456308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Zoom de section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C2F8CCC-4972-22E1-850C-74637D04B2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525" y="3975476"/>
                <a:ext cx="3345627" cy="456308"/>
              </a:xfrm>
              <a:prstGeom prst="rect">
                <a:avLst/>
              </a:prstGeom>
              <a:noFill/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Zoom de section 13">
                <a:extLst>
                  <a:ext uri="{FF2B5EF4-FFF2-40B4-BE49-F238E27FC236}">
                    <a16:creationId xmlns:a16="http://schemas.microsoft.com/office/drawing/2014/main" id="{1932C8C6-10F3-F59C-7A50-0E7C19AA18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7098769"/>
                  </p:ext>
                </p:extLst>
              </p:nvPr>
            </p:nvGraphicFramePr>
            <p:xfrm>
              <a:off x="1861073" y="4592825"/>
              <a:ext cx="2528047" cy="456308"/>
            </p:xfrm>
            <a:graphic>
              <a:graphicData uri="http://schemas.microsoft.com/office/powerpoint/2016/sectionzoom">
                <psez:sectionZm>
                  <psez:sectionZmObj sectionId="{E667A4E1-474B-4C64-B965-105B227685F1}">
                    <psez:zmPr id="{A7D2CC7E-AF2F-4F3C-BF6B-EC33144D5BB9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28047" cy="45630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Zoom de section 1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932C8C6-10F3-F59C-7A50-0E7C19AA18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073" y="4592825"/>
                <a:ext cx="2528047" cy="45630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Zoom de section 15">
                <a:extLst>
                  <a:ext uri="{FF2B5EF4-FFF2-40B4-BE49-F238E27FC236}">
                    <a16:creationId xmlns:a16="http://schemas.microsoft.com/office/drawing/2014/main" id="{C85EE99E-9AC8-A217-A2A2-9EFCCC248A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5500404"/>
                  </p:ext>
                </p:extLst>
              </p:nvPr>
            </p:nvGraphicFramePr>
            <p:xfrm>
              <a:off x="2291379" y="5270061"/>
              <a:ext cx="1613647" cy="456308"/>
            </p:xfrm>
            <a:graphic>
              <a:graphicData uri="http://schemas.microsoft.com/office/powerpoint/2016/sectionzoom">
                <psez:sectionZm>
                  <psez:sectionZmObj sectionId="{4B3AC0E5-4B17-4CA7-960B-46D6EB9AD86B}">
                    <psez:zmPr id="{B8D46CD7-693B-4F5B-826A-72AA947B34AC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13647" cy="45630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Zoom de section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85EE99E-9AC8-A217-A2A2-9EFCCC248A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1379" y="5270061"/>
                <a:ext cx="1613647" cy="45630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Zoom de section 17">
                <a:extLst>
                  <a:ext uri="{FF2B5EF4-FFF2-40B4-BE49-F238E27FC236}">
                    <a16:creationId xmlns:a16="http://schemas.microsoft.com/office/drawing/2014/main" id="{46E01EAF-935F-BB00-810B-93E34140B2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0223129"/>
                  </p:ext>
                </p:extLst>
              </p:nvPr>
            </p:nvGraphicFramePr>
            <p:xfrm>
              <a:off x="2140774" y="5954244"/>
              <a:ext cx="2043344" cy="456309"/>
            </p:xfrm>
            <a:graphic>
              <a:graphicData uri="http://schemas.microsoft.com/office/powerpoint/2016/sectionzoom">
                <psez:sectionZm>
                  <psez:sectionZmObj sectionId="{14FCED34-E462-4F87-934E-179BD4BBB202}">
                    <psez:zmPr id="{8F363BCD-28E4-4616-83ED-1A21966A54F4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43344" cy="45630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Zoom de section 1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6E01EAF-935F-BB00-810B-93E34140B2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0774" y="5954244"/>
                <a:ext cx="2043344" cy="45630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1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A034C-96A5-53CE-F2DA-DCB7CD24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5B35-1523-E5C9-5B15-A5F50809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4) </a:t>
            </a:r>
            <a:r>
              <a:rPr lang="en-US" dirty="0" err="1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Remonter</a:t>
            </a:r>
            <a:r>
              <a:rPr lang="en-US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 la </a:t>
            </a:r>
            <a:r>
              <a:rPr lang="en-US" dirty="0" err="1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piste</a:t>
            </a:r>
            <a:endParaRPr lang="en-US" dirty="0">
              <a:solidFill>
                <a:srgbClr val="E3FBFE"/>
              </a:solidFill>
              <a:latin typeface="CyberCaligraphic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B377E5-920F-EF65-A607-2D90AD5F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7" y="1986273"/>
            <a:ext cx="12090226" cy="31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7D738F-1325-4FCA-6485-05B5C183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" y="1845918"/>
            <a:ext cx="11930231" cy="333386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9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17F99-C6D1-474E-357F-6465E4A31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595153-64AB-32DE-A371-E93DA7BC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09" y="5107897"/>
            <a:ext cx="7884782" cy="6411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83D17F-002D-A695-D0F0-E349573A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609" y="340555"/>
            <a:ext cx="7884782" cy="46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51262-DA8E-D222-79C1-CCA041D2A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185A0B-9991-B92B-90AB-B8154BD82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" y="6216850"/>
            <a:ext cx="7250876" cy="641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529B05-6B62-0CA0-2C3B-8351C5DD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" y="0"/>
            <a:ext cx="8582547" cy="38229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A9BB1F-14E6-A718-FECF-027763E3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361" y="3380890"/>
            <a:ext cx="4934639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9B6E2-745F-8371-154F-9BD6467D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9DD5-4176-7B9F-FD6C-D3876114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5) </a:t>
            </a:r>
            <a:r>
              <a:rPr lang="en-US" dirty="0" err="1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Hypothèse</a:t>
            </a:r>
            <a:endParaRPr lang="en-US" dirty="0">
              <a:solidFill>
                <a:srgbClr val="E3FBFE"/>
              </a:solidFill>
              <a:latin typeface="CyberCaligraphic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E0C5E-3BDC-ABC9-87D1-9E565AFE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9" y="2947859"/>
            <a:ext cx="4960830" cy="962282"/>
          </a:xfrm>
        </p:spPr>
        <p:txBody>
          <a:bodyPr/>
          <a:lstStyle/>
          <a:p>
            <a:pPr algn="ctr"/>
            <a:r>
              <a:rPr lang="fr-BE" sz="2800" b="1" u="sng" dirty="0">
                <a:latin typeface="CyberCaligraphic" panose="02000606080000020004" pitchFamily="2" charset="0"/>
              </a:rPr>
              <a:t>Indices à notre disposition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38AD3C-F2D8-F576-6FCF-7A043F9BBA41}"/>
              </a:ext>
            </a:extLst>
          </p:cNvPr>
          <p:cNvSpPr txBox="1"/>
          <p:nvPr/>
        </p:nvSpPr>
        <p:spPr>
          <a:xfrm>
            <a:off x="6258127" y="1166842"/>
            <a:ext cx="5865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400" dirty="0">
                <a:solidFill>
                  <a:schemeClr val="bg1"/>
                </a:solidFill>
                <a:latin typeface="+mj-lt"/>
              </a:rPr>
              <a:t>Attaque lancée à 22h30</a:t>
            </a:r>
          </a:p>
          <a:p>
            <a:pPr marL="285750" indent="-285750">
              <a:buFontTx/>
              <a:buChar char="-"/>
            </a:pPr>
            <a:r>
              <a:rPr lang="fr-BE" sz="2400" dirty="0" err="1">
                <a:solidFill>
                  <a:schemeClr val="bg1"/>
                </a:solidFill>
                <a:latin typeface="+mj-lt"/>
              </a:rPr>
              <a:t>Ip</a:t>
            </a:r>
            <a:r>
              <a:rPr lang="fr-BE" sz="2400" dirty="0">
                <a:solidFill>
                  <a:schemeClr val="bg1"/>
                </a:solidFill>
                <a:latin typeface="+mj-lt"/>
              </a:rPr>
              <a:t> de l’attaquant : 10.0.110.25 (réseau VLAN Data)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solidFill>
                  <a:schemeClr val="bg1"/>
                </a:solidFill>
                <a:latin typeface="+mj-lt"/>
              </a:rPr>
              <a:t>L’ attaque est un brute force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solidFill>
                  <a:schemeClr val="bg1"/>
                </a:solidFill>
                <a:latin typeface="+mj-lt"/>
              </a:rPr>
              <a:t>Utilisation de </a:t>
            </a:r>
            <a:r>
              <a:rPr lang="fr-BE" sz="2400" dirty="0" err="1">
                <a:solidFill>
                  <a:schemeClr val="bg1"/>
                </a:solidFill>
                <a:latin typeface="+mj-lt"/>
              </a:rPr>
              <a:t>Burp</a:t>
            </a:r>
            <a:r>
              <a:rPr lang="fr-BE" sz="2400" dirty="0">
                <a:solidFill>
                  <a:schemeClr val="bg1"/>
                </a:solidFill>
                <a:latin typeface="+mj-lt"/>
              </a:rPr>
              <a:t> Suite pour réaliser le brute force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solidFill>
                  <a:schemeClr val="bg1"/>
                </a:solidFill>
                <a:latin typeface="+mj-lt"/>
              </a:rPr>
              <a:t>L’utilisateur de la machine mis hors de cause (attaque en dehors des heures de bureau)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solidFill>
                  <a:schemeClr val="bg1"/>
                </a:solidFill>
                <a:latin typeface="+mj-lt"/>
              </a:rPr>
              <a:t>Utilisation de </a:t>
            </a:r>
            <a:r>
              <a:rPr lang="fr-BE" sz="2400" dirty="0" err="1">
                <a:solidFill>
                  <a:schemeClr val="bg1"/>
                </a:solidFill>
                <a:latin typeface="+mj-lt"/>
              </a:rPr>
              <a:t>RustDesk</a:t>
            </a:r>
            <a:r>
              <a:rPr lang="fr-BE" sz="2400" dirty="0">
                <a:solidFill>
                  <a:schemeClr val="bg1"/>
                </a:solidFill>
                <a:latin typeface="+mj-lt"/>
              </a:rPr>
              <a:t> par l’attaquant pour se connecter à la machine</a:t>
            </a:r>
          </a:p>
        </p:txBody>
      </p:sp>
    </p:spTree>
    <p:extLst>
      <p:ext uri="{BB962C8B-B14F-4D97-AF65-F5344CB8AC3E}">
        <p14:creationId xmlns:p14="http://schemas.microsoft.com/office/powerpoint/2010/main" val="42852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6">
                <a:lumMod val="75000"/>
                <a:alpha val="92000"/>
              </a:schemeClr>
            </a:gs>
            <a:gs pos="33000">
              <a:schemeClr val="accent6">
                <a:lumMod val="50000"/>
              </a:schemeClr>
            </a:gs>
            <a:gs pos="65000">
              <a:srgbClr val="C00000"/>
            </a:gs>
            <a:gs pos="19000">
              <a:schemeClr val="accent4">
                <a:lumMod val="75000"/>
              </a:schemeClr>
            </a:gs>
            <a:gs pos="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CF2E7-EFAE-9F3F-295A-27A115BD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25" y="511762"/>
            <a:ext cx="5296109" cy="587464"/>
          </a:xfrm>
        </p:spPr>
        <p:txBody>
          <a:bodyPr/>
          <a:lstStyle/>
          <a:p>
            <a:pPr algn="ctr"/>
            <a:r>
              <a:rPr lang="fr-BE" sz="3600" u="sng" dirty="0">
                <a:latin typeface="CyberCaligraphic" panose="02000606080000020004" pitchFamily="2" charset="0"/>
              </a:rPr>
              <a:t>Social Engineering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4D73ED-6F85-4B1D-D80E-97A1EA0EB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" y="1254869"/>
            <a:ext cx="5127094" cy="5266581"/>
          </a:xfrm>
        </p:spPr>
        <p:txBody>
          <a:bodyPr/>
          <a:lstStyle/>
          <a:p>
            <a:pPr marL="285750" indent="-285750" algn="ctr">
              <a:buFontTx/>
              <a:buChar char="-"/>
            </a:pPr>
            <a:endParaRPr lang="fr-BE" sz="1600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</a:rPr>
              <a:t>Indentification de la cible (réseau sociaux)</a:t>
            </a:r>
          </a:p>
          <a:p>
            <a:pPr marL="285750" indent="-285750" algn="ctr">
              <a:buFontTx/>
              <a:buChar char="-"/>
            </a:pPr>
            <a:endParaRPr lang="fr-BE" sz="1600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</a:rPr>
              <a:t>Interaction avec la cible (usurpation d’identité)</a:t>
            </a:r>
          </a:p>
          <a:p>
            <a:pPr marL="285750" indent="-285750" algn="ctr">
              <a:buFontTx/>
              <a:buChar char="-"/>
            </a:pPr>
            <a:endParaRPr lang="fr-BE" sz="1600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</a:rPr>
              <a:t>Mise en confiance ou sentiment d’urgence généré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1A720B4-9009-49BD-6AE8-50E1BD6AC58C}"/>
              </a:ext>
            </a:extLst>
          </p:cNvPr>
          <p:cNvSpPr txBox="1">
            <a:spLocks/>
          </p:cNvSpPr>
          <p:nvPr/>
        </p:nvSpPr>
        <p:spPr>
          <a:xfrm>
            <a:off x="6497638" y="511762"/>
            <a:ext cx="5296109" cy="587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fr-BE" sz="3600" u="sng" dirty="0">
                <a:latin typeface="CyberCaligraphic" panose="02000606080000020004" pitchFamily="2" charset="0"/>
              </a:rPr>
              <a:t>Prise de contrôle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D8C7B1C-A5E4-F072-8DF1-946E4D154A86}"/>
              </a:ext>
            </a:extLst>
          </p:cNvPr>
          <p:cNvSpPr txBox="1">
            <a:spLocks/>
          </p:cNvSpPr>
          <p:nvPr/>
        </p:nvSpPr>
        <p:spPr>
          <a:xfrm>
            <a:off x="6272425" y="1254869"/>
            <a:ext cx="5127094" cy="526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Tx/>
              <a:buChar char="-"/>
            </a:pPr>
            <a:endParaRPr lang="fr-BE" sz="1600" dirty="0"/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</a:rPr>
              <a:t>Mot de passe récupéré</a:t>
            </a:r>
          </a:p>
          <a:p>
            <a:pPr marL="285750" indent="-285750" algn="ctr">
              <a:buFontTx/>
              <a:buChar char="-"/>
            </a:pPr>
            <a:endParaRPr lang="fr-BE" sz="1600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</a:rPr>
              <a:t>Utilisation de </a:t>
            </a:r>
            <a:r>
              <a:rPr lang="fr-BE" sz="1600" dirty="0" err="1">
                <a:solidFill>
                  <a:schemeClr val="bg1"/>
                </a:solidFill>
              </a:rPr>
              <a:t>RustDesk</a:t>
            </a:r>
            <a:r>
              <a:rPr lang="fr-BE" sz="1600" dirty="0">
                <a:solidFill>
                  <a:schemeClr val="bg1"/>
                </a:solidFill>
              </a:rPr>
              <a:t> pour la prise de contrôle d’un ordinateur dans l’AD</a:t>
            </a:r>
          </a:p>
        </p:txBody>
      </p:sp>
    </p:spTree>
    <p:extLst>
      <p:ext uri="{BB962C8B-B14F-4D97-AF65-F5344CB8AC3E}">
        <p14:creationId xmlns:p14="http://schemas.microsoft.com/office/powerpoint/2010/main" val="16747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6">
                <a:lumMod val="75000"/>
              </a:schemeClr>
            </a:gs>
            <a:gs pos="60000">
              <a:schemeClr val="accent6">
                <a:lumMod val="50000"/>
              </a:schemeClr>
            </a:gs>
            <a:gs pos="100000">
              <a:srgbClr val="C00000"/>
            </a:gs>
            <a:gs pos="49000">
              <a:schemeClr val="accent4">
                <a:lumMod val="75000"/>
              </a:schemeClr>
            </a:gs>
            <a:gs pos="35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CBA4A-648C-62A3-BD0C-3318525D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1"/>
            <a:ext cx="6327105" cy="543236"/>
          </a:xfrm>
        </p:spPr>
        <p:txBody>
          <a:bodyPr/>
          <a:lstStyle/>
          <a:p>
            <a:r>
              <a:rPr lang="fr-BE" sz="3600" u="sng" dirty="0">
                <a:solidFill>
                  <a:srgbClr val="E3FBFE"/>
                </a:solidFill>
                <a:latin typeface="CyberCaligraphic" panose="02000606080000020004" pitchFamily="2" charset="0"/>
              </a:rPr>
              <a:t>Les solutions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46FB37-E32B-CF58-AB2E-3D647A41B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2448" y="1303505"/>
            <a:ext cx="6327105" cy="531240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BE" dirty="0"/>
              <a:t>Bloquer l’utilisation de RDP via les GPO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Bloquer l’installation de logiciel non autorisé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Sensibiliser les employés sur le social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1467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875BF-C079-0EB9-F040-82E31F9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>
                <a:solidFill>
                  <a:srgbClr val="E3FBFE"/>
                </a:solidFill>
                <a:latin typeface="CyberCaligraphic" panose="02000606080000020004" pitchFamily="2" charset="0"/>
              </a:rPr>
              <a:t>6) 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E8C84-390D-8566-C05E-DF1946BEBE3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1" y="2474811"/>
            <a:ext cx="9623055" cy="352839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BE" sz="2400" dirty="0" err="1">
                <a:latin typeface="CyberCaligraphic" panose="02000606080000020004" pitchFamily="2" charset="0"/>
              </a:rPr>
              <a:t>Eccouncil</a:t>
            </a:r>
            <a:r>
              <a:rPr lang="fr-BE" sz="2400" dirty="0">
                <a:latin typeface="CyberCaligraphic" panose="02000606080000020004" pitchFamily="2" charset="0"/>
              </a:rPr>
              <a:t> : C|HFI v10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Social Engineering : The science of </a:t>
            </a:r>
            <a:r>
              <a:rPr lang="fr-BE" sz="2400" dirty="0" err="1">
                <a:latin typeface="CyberCaligraphic" panose="02000606080000020004" pitchFamily="2" charset="0"/>
              </a:rPr>
              <a:t>human</a:t>
            </a:r>
            <a:r>
              <a:rPr lang="fr-BE" sz="2400" dirty="0">
                <a:latin typeface="CyberCaligraphic" panose="02000606080000020004" pitchFamily="2" charset="0"/>
              </a:rPr>
              <a:t> hacking (Christopher </a:t>
            </a:r>
            <a:r>
              <a:rPr lang="fr-BE" sz="2400" dirty="0" err="1">
                <a:latin typeface="CyberCaligraphic" panose="02000606080000020004" pitchFamily="2" charset="0"/>
              </a:rPr>
              <a:t>Hadnagy</a:t>
            </a:r>
            <a:r>
              <a:rPr lang="fr-BE" sz="2400" dirty="0">
                <a:latin typeface="CyberCaligraphic" panose="02000606080000020004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Incident </a:t>
            </a:r>
            <a:r>
              <a:rPr lang="fr-BE" sz="2400" dirty="0" err="1">
                <a:latin typeface="CyberCaligraphic" panose="02000606080000020004" pitchFamily="2" charset="0"/>
              </a:rPr>
              <a:t>Response</a:t>
            </a:r>
            <a:r>
              <a:rPr lang="fr-BE" sz="2400" dirty="0">
                <a:latin typeface="CyberCaligraphic" panose="02000606080000020004" pitchFamily="2" charset="0"/>
              </a:rPr>
              <a:t> &amp; computer </a:t>
            </a:r>
            <a:r>
              <a:rPr lang="fr-BE" sz="2400" dirty="0" err="1">
                <a:latin typeface="CyberCaligraphic" panose="02000606080000020004" pitchFamily="2" charset="0"/>
              </a:rPr>
              <a:t>forensics</a:t>
            </a:r>
            <a:r>
              <a:rPr lang="fr-BE" sz="2400" dirty="0">
                <a:latin typeface="CyberCaligraphic" panose="02000606080000020004" pitchFamily="2" charset="0"/>
              </a:rPr>
              <a:t> (Jason T. </a:t>
            </a:r>
            <a:r>
              <a:rPr lang="fr-BE" sz="2400" dirty="0" err="1">
                <a:latin typeface="CyberCaligraphic" panose="02000606080000020004" pitchFamily="2" charset="0"/>
              </a:rPr>
              <a:t>Luttgens</a:t>
            </a:r>
            <a:r>
              <a:rPr lang="fr-BE" sz="2400" dirty="0">
                <a:latin typeface="CyberCaligraphic" panose="02000606080000020004" pitchFamily="2" charset="0"/>
              </a:rPr>
              <a:t>, Matthew Pepe, Kevin </a:t>
            </a:r>
            <a:r>
              <a:rPr lang="fr-BE" sz="2400" dirty="0" err="1">
                <a:latin typeface="CyberCaligraphic" panose="02000606080000020004" pitchFamily="2" charset="0"/>
              </a:rPr>
              <a:t>Mandia</a:t>
            </a:r>
            <a:r>
              <a:rPr lang="fr-BE" sz="2400" dirty="0">
                <a:latin typeface="CyberCaligraphic" panose="02000606080000020004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Solenne François : cours Management DD HEPN (M. </a:t>
            </a:r>
            <a:r>
              <a:rPr lang="fr-BE" sz="2400" dirty="0" err="1">
                <a:latin typeface="CyberCaligraphic" panose="02000606080000020004" pitchFamily="2" charset="0"/>
              </a:rPr>
              <a:t>Reyners</a:t>
            </a:r>
            <a:r>
              <a:rPr lang="fr-BE" sz="2400">
                <a:latin typeface="CyberCaligraphic" panose="02000606080000020004" pitchFamily="2" charset="0"/>
              </a:rPr>
              <a:t>)</a:t>
            </a:r>
            <a:endParaRPr lang="fr-BE" sz="2400" dirty="0">
              <a:latin typeface="CyberCaligraphic" panose="020006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Documents </a:t>
            </a:r>
            <a:r>
              <a:rPr lang="fr-BE" sz="2400" dirty="0" err="1">
                <a:latin typeface="CyberCaligraphic" panose="02000606080000020004" pitchFamily="2" charset="0"/>
              </a:rPr>
              <a:t>playzone</a:t>
            </a:r>
            <a:r>
              <a:rPr lang="fr-BE" sz="2400" dirty="0">
                <a:latin typeface="CyberCaligraphic" panose="02000606080000020004" pitchFamily="2" charset="0"/>
              </a:rPr>
              <a:t> cyber 2024</a:t>
            </a:r>
          </a:p>
          <a:p>
            <a:endParaRPr lang="fr-BE" dirty="0">
              <a:latin typeface="Algerian" panose="04020705040A02060702" pitchFamily="82" charset="0"/>
            </a:endParaRPr>
          </a:p>
          <a:p>
            <a:pPr marL="285750" indent="-285750"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582966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>
                <a:solidFill>
                  <a:schemeClr val="bg1"/>
                </a:solidFill>
                <a:latin typeface="Algerian"/>
                <a:cs typeface="Biome"/>
              </a:rPr>
              <a:t> </a:t>
            </a:r>
            <a:r>
              <a:rPr lang="en-US" dirty="0">
                <a:solidFill>
                  <a:schemeClr val="bg1"/>
                </a:solidFill>
                <a:latin typeface="CyberCaligraphic" panose="02000606080000020004" pitchFamily="2" charset="0"/>
                <a:cs typeface="Biome"/>
              </a:rPr>
              <a:t>Introduction</a:t>
            </a:r>
            <a:endParaRPr lang="en-US" dirty="0">
              <a:solidFill>
                <a:schemeClr val="bg1"/>
              </a:solidFill>
              <a:latin typeface="CyberCaligraphic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F6DE8-96B7-54B7-2718-D98059657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0C68C-90BA-8ECC-F491-F6F290A7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>
                <a:solidFill>
                  <a:srgbClr val="E3FBFE"/>
                </a:solidFill>
                <a:latin typeface="CyberCaligraphic" panose="02000606080000020004" pitchFamily="2" charset="0"/>
              </a:rPr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073CA-4961-75ED-E31C-80BC8FBC838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1" y="2474811"/>
            <a:ext cx="9623055" cy="352839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Jury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Formateur : </a:t>
            </a:r>
            <a:r>
              <a:rPr lang="fr-BE" sz="2400" dirty="0" err="1">
                <a:latin typeface="CyberCaligraphic" panose="02000606080000020004" pitchFamily="2" charset="0"/>
              </a:rPr>
              <a:t>Eric</a:t>
            </a:r>
            <a:r>
              <a:rPr lang="fr-BE" sz="2400" dirty="0">
                <a:latin typeface="CyberCaligraphic" panose="02000606080000020004" pitchFamily="2" charset="0"/>
              </a:rPr>
              <a:t> </a:t>
            </a:r>
            <a:r>
              <a:rPr lang="fr-BE" sz="2400" dirty="0" err="1">
                <a:latin typeface="CyberCaligraphic" panose="02000606080000020004" pitchFamily="2" charset="0"/>
              </a:rPr>
              <a:t>Houtevelt</a:t>
            </a:r>
            <a:r>
              <a:rPr lang="fr-BE" sz="2400" dirty="0">
                <a:latin typeface="CyberCaligraphic" panose="02000606080000020004" pitchFamily="2" charset="0"/>
              </a:rPr>
              <a:t> , Jean Thomas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RH et équipe d’accompagnement : Frédérique Renault</a:t>
            </a: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L’équipe </a:t>
            </a:r>
            <a:r>
              <a:rPr lang="fr-BE" sz="2400" dirty="0" err="1">
                <a:latin typeface="CyberCaligraphic" panose="02000606080000020004" pitchFamily="2" charset="0"/>
              </a:rPr>
              <a:t>CyberOps</a:t>
            </a:r>
            <a:endParaRPr lang="fr-BE" sz="2400" dirty="0">
              <a:latin typeface="CyberCaligraphic" panose="020006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fr-BE" sz="2400" dirty="0" err="1">
                <a:latin typeface="CyberCaligraphic" panose="02000606080000020004" pitchFamily="2" charset="0"/>
              </a:rPr>
              <a:t>Technobel</a:t>
            </a:r>
            <a:endParaRPr lang="fr-BE" sz="2400" dirty="0">
              <a:latin typeface="CyberCaligraphic" panose="020006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yberCaligraphic" panose="02000606080000020004" pitchFamily="2" charset="0"/>
              </a:rPr>
              <a:t>Solenne François</a:t>
            </a:r>
          </a:p>
          <a:p>
            <a:endParaRPr lang="fr-BE" dirty="0">
              <a:latin typeface="Algerian" panose="04020705040A02060702" pitchFamily="82" charset="0"/>
            </a:endParaRPr>
          </a:p>
          <a:p>
            <a:pPr marL="285750" indent="-285750"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95415265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2A8DE-A7A3-E950-C104-ACCF1331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E3FBFE"/>
                </a:solidFill>
                <a:latin typeface="CyberCaligraphic" panose="02000606080000020004" pitchFamily="2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697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0A2F-9CBD-D600-44AA-2C2D20B96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A4DDE41E-7D97-F664-4559-9F88E4CC2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17" y="1113299"/>
            <a:ext cx="5475767" cy="5217943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sz="1600" dirty="0">
              <a:latin typeface="Algerian" panose="04020705040A02060702" pitchFamily="82" charset="0"/>
            </a:endParaRP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Qui suis-je ?</a:t>
            </a:r>
          </a:p>
          <a:p>
            <a:pPr algn="ctr"/>
            <a:endParaRPr lang="en-US" sz="2800" b="1" u="sng" dirty="0">
              <a:solidFill>
                <a:schemeClr val="bg1"/>
              </a:solidFill>
              <a:latin typeface="CyberCaligraphic" panose="020006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Culot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Jonathan 27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ans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endParaRPr lang="en-US" sz="14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CyberCaligraphic" panose="02000606080000020004" pitchFamily="2" charset="0"/>
              </a:rPr>
              <a:t>Parcours</a:t>
            </a:r>
            <a:r>
              <a:rPr lang="en-US" sz="2800" dirty="0">
                <a:latin typeface="Algerian" panose="04020705040A02060702" pitchFamily="82" charset="0"/>
              </a:rPr>
              <a:t> </a:t>
            </a:r>
          </a:p>
          <a:p>
            <a:pPr algn="ctr"/>
            <a:endParaRPr lang="en-US" sz="2800" dirty="0">
              <a:latin typeface="Algerian" panose="04020705040A020607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Parcours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polyvalent (étude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kinesithérapie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croupier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casino)</a:t>
            </a:r>
          </a:p>
          <a:p>
            <a:endParaRPr lang="en-US" sz="12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44FC80-6477-B22D-6B74-F4F13DBF8AE4}"/>
              </a:ext>
            </a:extLst>
          </p:cNvPr>
          <p:cNvSpPr txBox="1"/>
          <p:nvPr/>
        </p:nvSpPr>
        <p:spPr>
          <a:xfrm>
            <a:off x="3540523" y="43934"/>
            <a:ext cx="474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Présentation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8DEA82F-E533-ED26-4961-5EDC035595F0}"/>
              </a:ext>
            </a:extLst>
          </p:cNvPr>
          <p:cNvSpPr txBox="1">
            <a:spLocks/>
          </p:cNvSpPr>
          <p:nvPr/>
        </p:nvSpPr>
        <p:spPr>
          <a:xfrm>
            <a:off x="6278407" y="902632"/>
            <a:ext cx="5693853" cy="5911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u="sng" dirty="0">
              <a:latin typeface="Algerian" panose="04020705040A02060702" pitchFamily="82" charset="0"/>
            </a:endParaRPr>
          </a:p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CyberCaligraphic" panose="02000606080000020004" pitchFamily="2" charset="0"/>
              </a:rPr>
              <a:t>Pourquoi</a:t>
            </a:r>
            <a:r>
              <a:rPr lang="en-US" sz="28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 la cyber ?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Attrait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pour la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sécurité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Défis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Nécéssité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Test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concluant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cyber IFAPME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CyberCaligraphic" panose="02000606080000020004" pitchFamily="2" charset="0"/>
              </a:rPr>
              <a:t>Projet</a:t>
            </a:r>
            <a:r>
              <a:rPr lang="en-US" sz="28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CyberCaligraphic" panose="02000606080000020004" pitchFamily="2" charset="0"/>
              </a:rPr>
              <a:t>professionnel</a:t>
            </a:r>
            <a:endParaRPr lang="en-US" sz="2800" b="1" u="sng" dirty="0">
              <a:solidFill>
                <a:schemeClr val="bg1"/>
              </a:solidFill>
              <a:latin typeface="CyberCaligraphic" panose="020006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Métier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analytique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(Soc analyst)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Formation dans un métier technique (forensic)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Certification C|HFI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preparation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bachelier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-Master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sciences-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informatique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2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FBF2891-DB6F-488D-7655-CD8FA26E7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17" y="832920"/>
            <a:ext cx="5475767" cy="5688529"/>
          </a:xfrm>
        </p:spPr>
        <p:txBody>
          <a:bodyPr/>
          <a:lstStyle/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Positif</a:t>
            </a:r>
            <a:endParaRPr lang="en-US" sz="28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endParaRPr lang="en-US" sz="28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342900" indent="-342900" algn="ctr">
              <a:buFont typeface="Arial" panose="020B0604020202020204" pitchFamily="34" charset="0"/>
              <a:buAutoNum type="arabicParenR"/>
            </a:pPr>
            <a:r>
              <a:rPr lang="en-US" sz="2800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Organisé</a:t>
            </a:r>
            <a:endParaRPr lang="en-US" sz="2800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r>
              <a:rPr lang="fr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planifier et structurer les tâches et les ressources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atteindre un objectif, tout en respectant priorités et délais.</a:t>
            </a:r>
            <a:endParaRPr lang="en-US" sz="16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endParaRPr lang="en-US" sz="2800" dirty="0">
              <a:latin typeface="Algerian" panose="04020705040A02060702" pitchFamily="82" charset="0"/>
            </a:endParaRPr>
          </a:p>
          <a:p>
            <a:pPr algn="ctr"/>
            <a:endParaRPr lang="en-US" sz="2800" dirty="0">
              <a:latin typeface="Algerian" panose="04020705040A02060702" pitchFamily="82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2) </a:t>
            </a:r>
            <a:r>
              <a:rPr lang="en-US" sz="2800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Précision</a:t>
            </a:r>
            <a:endParaRPr lang="en-US" sz="2800" u="sng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prêter attention aux petites choses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</a:t>
            </a:r>
            <a:r>
              <a:rPr lang="fr-BE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précision, réduction des erreurs et compréhension.</a:t>
            </a: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  <a:p>
            <a:endParaRPr lang="en-US" sz="1600" dirty="0">
              <a:latin typeface="Algerian" panose="04020705040A02060702" pitchFamily="8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AF5ECB-E58E-A9BD-8DD4-C541B534D0DF}"/>
              </a:ext>
            </a:extLst>
          </p:cNvPr>
          <p:cNvSpPr txBox="1"/>
          <p:nvPr/>
        </p:nvSpPr>
        <p:spPr>
          <a:xfrm>
            <a:off x="3723935" y="30349"/>
            <a:ext cx="474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Soft-</a:t>
            </a:r>
            <a:r>
              <a:rPr lang="fr-BE" sz="4800" b="1" u="sng" dirty="0" err="1">
                <a:solidFill>
                  <a:schemeClr val="bg1"/>
                </a:solidFill>
                <a:latin typeface="Algerian" panose="04020705040A02060702" pitchFamily="82" charset="0"/>
              </a:rPr>
              <a:t>skills</a:t>
            </a:r>
            <a:endParaRPr lang="fr-BE" sz="48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8755E0-6C8C-11C2-2E34-55132AE9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78" y="828354"/>
            <a:ext cx="5845047" cy="3010161"/>
          </a:xfrm>
          <a:prstGeom prst="rect">
            <a:avLst/>
          </a:prstGeom>
          <a:effectLst>
            <a:glow rad="139700">
              <a:schemeClr val="accent5">
                <a:satMod val="175000"/>
                <a:alpha val="49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15646D-B7C2-1E53-D24C-F1E59BEBA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177" y="3838515"/>
            <a:ext cx="5845047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F345B-7842-42E4-19E6-816CC2A0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436029E-7BE0-3791-EC07-F8981B103DC6}"/>
              </a:ext>
            </a:extLst>
          </p:cNvPr>
          <p:cNvSpPr txBox="1"/>
          <p:nvPr/>
        </p:nvSpPr>
        <p:spPr>
          <a:xfrm>
            <a:off x="1137683" y="86840"/>
            <a:ext cx="3732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Améliorable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2688D5-E785-1E2F-6E39-03173BDC6560}"/>
              </a:ext>
            </a:extLst>
          </p:cNvPr>
          <p:cNvSpPr txBox="1"/>
          <p:nvPr/>
        </p:nvSpPr>
        <p:spPr>
          <a:xfrm>
            <a:off x="7322289" y="125825"/>
            <a:ext cx="3732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u="sng" dirty="0">
                <a:solidFill>
                  <a:schemeClr val="bg1"/>
                </a:solidFill>
                <a:latin typeface="CyberCaligraphic" panose="02000606080000020004" pitchFamily="2" charset="0"/>
              </a:rPr>
              <a:t>Amélioration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3D446695-4B6E-3A36-7FBB-5FDCCFBCD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953" y="901842"/>
            <a:ext cx="5845047" cy="5830334"/>
          </a:xfrm>
        </p:spPr>
        <p:txBody>
          <a:bodyPr/>
          <a:lstStyle/>
          <a:p>
            <a:pPr algn="ctr"/>
            <a:r>
              <a:rPr lang="fr-BE" sz="2400" dirty="0">
                <a:solidFill>
                  <a:schemeClr val="bg1"/>
                </a:solidFill>
                <a:latin typeface="+mn-lt"/>
              </a:rPr>
              <a:t>Mise en place de « garde-fou »</a:t>
            </a:r>
          </a:p>
          <a:p>
            <a:r>
              <a:rPr lang="fr-BE" sz="1600" dirty="0">
                <a:solidFill>
                  <a:schemeClr val="bg1"/>
                </a:solidFill>
              </a:rPr>
              <a:t>Mise en place d’horaire à respecter</a:t>
            </a:r>
          </a:p>
          <a:p>
            <a:r>
              <a:rPr lang="fr-BE" sz="1600" dirty="0">
                <a:solidFill>
                  <a:schemeClr val="bg1"/>
                </a:solidFill>
              </a:rPr>
              <a:t>Définir le niveau de tâches attendu:</a:t>
            </a:r>
          </a:p>
          <a:p>
            <a:pPr marL="742950" lvl="1" indent="-285750">
              <a:buFontTx/>
              <a:buChar char="-"/>
            </a:pPr>
            <a:r>
              <a:rPr lang="fr-BE" sz="1600" dirty="0"/>
              <a:t>Demandé par le client/entreprise</a:t>
            </a:r>
          </a:p>
          <a:p>
            <a:pPr marL="742950" lvl="1" indent="-285750">
              <a:buFontTx/>
              <a:buChar char="-"/>
            </a:pPr>
            <a:r>
              <a:rPr lang="fr-BE" sz="1600" dirty="0"/>
              <a:t>Proposé par moi-même en fonction des possibilités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1BB999-1103-B9E4-E130-7AAC97AA6157}"/>
              </a:ext>
            </a:extLst>
          </p:cNvPr>
          <p:cNvSpPr txBox="1">
            <a:spLocks/>
          </p:cNvSpPr>
          <p:nvPr/>
        </p:nvSpPr>
        <p:spPr>
          <a:xfrm>
            <a:off x="402147" y="881724"/>
            <a:ext cx="5693853" cy="5830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Trop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grande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Ténacité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persévérance excessive contre-productive</a:t>
            </a: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ignore les signaux négatifs </a:t>
            </a:r>
          </a:p>
          <a:p>
            <a:pPr marL="285750" indent="-285750" algn="ctr">
              <a:buFontTx/>
              <a:buChar char="-"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 négatifs</a:t>
            </a:r>
            <a:endParaRPr lang="en-US" sz="1600" dirty="0">
              <a:latin typeface="Algerian" panose="04020705040A02060702" pitchFamily="8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B690FE-C3F9-671A-37DE-A2821E34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738" y="3979522"/>
            <a:ext cx="8752524" cy="24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ECF472-9BA7-7CCA-0DA9-600A66AD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12" y="4077481"/>
            <a:ext cx="9967824" cy="271295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5BDD63-87FA-5AE8-D208-1FCB7E74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122" y="0"/>
            <a:ext cx="5969755" cy="4006458"/>
          </a:xfrm>
          <a:prstGeom prst="rect">
            <a:avLst/>
          </a:prstGeom>
          <a:effectLst>
            <a:glow rad="1778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48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358C6-BA11-DBE0-BF6A-CDF1346B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585" y="68719"/>
            <a:ext cx="4960830" cy="736493"/>
          </a:xfrm>
        </p:spPr>
        <p:txBody>
          <a:bodyPr/>
          <a:lstStyle/>
          <a:p>
            <a:pPr algn="ctr"/>
            <a:r>
              <a:rPr lang="fr-BE" sz="4400" u="sng" dirty="0">
                <a:latin typeface="CyberCaligraphic" panose="02000606080000020004" pitchFamily="2" charset="0"/>
              </a:rPr>
              <a:t>Définitions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53A7434-542C-52A5-781A-26030A16E6F1}"/>
              </a:ext>
            </a:extLst>
          </p:cNvPr>
          <p:cNvSpPr txBox="1">
            <a:spLocks/>
          </p:cNvSpPr>
          <p:nvPr/>
        </p:nvSpPr>
        <p:spPr>
          <a:xfrm>
            <a:off x="616224" y="790660"/>
            <a:ext cx="4960830" cy="473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fr-BE" u="sng" dirty="0" err="1">
                <a:latin typeface="CyberCaligraphic" panose="02000606080000020004" pitchFamily="2" charset="0"/>
              </a:rPr>
              <a:t>Forensic</a:t>
            </a:r>
            <a:endParaRPr lang="fr-BE" u="sng" dirty="0">
              <a:latin typeface="CyberCaligraphic" panose="02000606080000020004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ECA237F-ECDE-9A6A-B2FE-A9D9335FBF12}"/>
              </a:ext>
            </a:extLst>
          </p:cNvPr>
          <p:cNvSpPr txBox="1">
            <a:spLocks/>
          </p:cNvSpPr>
          <p:nvPr/>
        </p:nvSpPr>
        <p:spPr>
          <a:xfrm>
            <a:off x="7075389" y="805212"/>
            <a:ext cx="3955777" cy="736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fr-BE" u="sng" dirty="0">
                <a:latin typeface="CyberCaligraphic" panose="02000606080000020004" pitchFamily="2" charset="0"/>
              </a:rPr>
              <a:t>Méthodologie </a:t>
            </a:r>
            <a:r>
              <a:rPr lang="fr-BE" u="sng" dirty="0" err="1">
                <a:latin typeface="CyberCaligraphic" panose="02000606080000020004" pitchFamily="2" charset="0"/>
              </a:rPr>
              <a:t>Forensic</a:t>
            </a:r>
            <a:endParaRPr lang="fr-BE" u="sng" dirty="0">
              <a:latin typeface="CyberCaligraphic" panose="0200060608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1674FB-034B-9A8A-0A0E-64701AD05C1B}"/>
              </a:ext>
            </a:extLst>
          </p:cNvPr>
          <p:cNvSpPr txBox="1"/>
          <p:nvPr/>
        </p:nvSpPr>
        <p:spPr>
          <a:xfrm>
            <a:off x="6358648" y="1723624"/>
            <a:ext cx="518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Préparation et Planification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Identification des preuves numériques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Collecte des preuves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Préservation des preuves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Analyse des preuves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Documentation et rapport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Présentation des preuves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Rétroaction et Amélioration</a:t>
            </a:r>
          </a:p>
          <a:p>
            <a:pPr marL="285750" indent="-285750">
              <a:buFontTx/>
              <a:buChar char="-"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274855-245C-2AE1-CD2C-1655BBA1B6D2}"/>
              </a:ext>
            </a:extLst>
          </p:cNvPr>
          <p:cNvSpPr txBox="1"/>
          <p:nvPr/>
        </p:nvSpPr>
        <p:spPr>
          <a:xfrm>
            <a:off x="6358648" y="4616922"/>
            <a:ext cx="518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Analyse de l’alerte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Prise d’action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Analyse des différents logs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Retraçage de la source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Compréhension / Hypothèse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Compilation des preuves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2A1CB6-F3C3-7D81-1382-51DE689493F1}"/>
              </a:ext>
            </a:extLst>
          </p:cNvPr>
          <p:cNvSpPr txBox="1"/>
          <p:nvPr/>
        </p:nvSpPr>
        <p:spPr>
          <a:xfrm>
            <a:off x="616224" y="1726985"/>
            <a:ext cx="518484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>
                <a:solidFill>
                  <a:schemeClr val="bg1"/>
                </a:solidFill>
              </a:rPr>
              <a:t>Domaine scientifique (origine: médecine légale)</a:t>
            </a:r>
          </a:p>
          <a:p>
            <a:pPr marL="285750" indent="-285750">
              <a:buFontTx/>
              <a:buChar char="-"/>
            </a:pPr>
            <a:endParaRPr lang="fr-BE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B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ollecter, analyser et interpréter des preuves dans le cadre d'enquêtes judiciaires</a:t>
            </a:r>
          </a:p>
          <a:p>
            <a:pPr marL="285750" indent="-285750">
              <a:buFontTx/>
              <a:buChar char="-"/>
            </a:pPr>
            <a:endParaRPr lang="fr-B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B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B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isciplines variées</a:t>
            </a:r>
          </a:p>
          <a:p>
            <a:pPr marL="285750" indent="-285750">
              <a:buFontTx/>
              <a:buChar char="-"/>
            </a:pPr>
            <a:endParaRPr lang="fr-B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B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B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econstitution des faits</a:t>
            </a:r>
            <a:endParaRPr lang="fr-BE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fr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C2B90F4-DF43-ACBA-7ED9-6EE4B001B518}"/>
              </a:ext>
            </a:extLst>
          </p:cNvPr>
          <p:cNvSpPr txBox="1">
            <a:spLocks/>
          </p:cNvSpPr>
          <p:nvPr/>
        </p:nvSpPr>
        <p:spPr>
          <a:xfrm>
            <a:off x="6973180" y="4212077"/>
            <a:ext cx="3955777" cy="465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endParaRPr lang="fr-BE" u="sng" dirty="0">
              <a:latin typeface="CyberCaligraphic" panose="02000606080000020004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97C5371-BC39-D12E-D745-1626F18B494C}"/>
              </a:ext>
            </a:extLst>
          </p:cNvPr>
          <p:cNvSpPr txBox="1">
            <a:spLocks/>
          </p:cNvSpPr>
          <p:nvPr/>
        </p:nvSpPr>
        <p:spPr>
          <a:xfrm>
            <a:off x="6834525" y="4122619"/>
            <a:ext cx="4233085" cy="736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fr-BE" u="sng" dirty="0">
                <a:latin typeface="CyberCaligraphic" panose="02000606080000020004" pitchFamily="2" charset="0"/>
              </a:rPr>
              <a:t>En pratique</a:t>
            </a:r>
          </a:p>
        </p:txBody>
      </p:sp>
    </p:spTree>
    <p:extLst>
      <p:ext uri="{BB962C8B-B14F-4D97-AF65-F5344CB8AC3E}">
        <p14:creationId xmlns:p14="http://schemas.microsoft.com/office/powerpoint/2010/main" val="239931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40D1F-679E-41DC-F6BC-FD0E9CAD6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C061-4998-B597-BF4E-99934358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2) </a:t>
            </a:r>
            <a:r>
              <a:rPr lang="en-US" dirty="0" err="1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Analyse</a:t>
            </a:r>
            <a:r>
              <a:rPr lang="en-US" dirty="0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 de </a:t>
            </a:r>
            <a:r>
              <a:rPr lang="en-US" dirty="0" err="1">
                <a:solidFill>
                  <a:srgbClr val="E3FBFE"/>
                </a:solidFill>
                <a:latin typeface="CyberCaligraphic" panose="02000606080000020004" pitchFamily="2" charset="0"/>
                <a:cs typeface="Biome"/>
              </a:rPr>
              <a:t>risques</a:t>
            </a:r>
            <a:endParaRPr lang="en-US" dirty="0">
              <a:solidFill>
                <a:srgbClr val="E3FBFE"/>
              </a:solidFill>
              <a:latin typeface="CyberCaligraphic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927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6E7B4D-FB62-47B7-AAA7-0DEC9938D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E6C21-1752-4E06-9FE3-208D45ADB668}">
  <ds:schemaRefs>
    <ds:schemaRef ds:uri="http://purl.org/dc/dcmitype/"/>
    <ds:schemaRef ds:uri="http://schemas.microsoft.com/office/2006/documentManagement/types"/>
    <ds:schemaRef ds:uri="71af3243-3dd4-4a8d-8c0d-dd76da1f02a5"/>
    <ds:schemaRef ds:uri="http://www.w3.org/XML/1998/namespace"/>
    <ds:schemaRef ds:uri="http://schemas.microsoft.com/sharepoint/v3"/>
    <ds:schemaRef ds:uri="http://purl.org/dc/terms/"/>
    <ds:schemaRef ds:uri="http://schemas.microsoft.com/office/2006/metadata/properties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78D9019-7CE1-4B77-8F5D-67F6576598C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832</Words>
  <Application>Microsoft Office PowerPoint</Application>
  <PresentationFormat>Grand écran</PresentationFormat>
  <Paragraphs>196</Paragraphs>
  <Slides>31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Algerian</vt:lpstr>
      <vt:lpstr>Arial</vt:lpstr>
      <vt:lpstr>Arial Nova</vt:lpstr>
      <vt:lpstr>Biome</vt:lpstr>
      <vt:lpstr>Calibri</vt:lpstr>
      <vt:lpstr>CyberCaligraphic</vt:lpstr>
      <vt:lpstr>Custom</vt:lpstr>
      <vt:lpstr>Post-Mortem d’une cyberattaque : méthodologie forensic</vt:lpstr>
      <vt:lpstr>Table des matières</vt:lpstr>
      <vt:lpstr> Introduction</vt:lpstr>
      <vt:lpstr>Présentation PowerPoint</vt:lpstr>
      <vt:lpstr>Présentation PowerPoint</vt:lpstr>
      <vt:lpstr>Présentation PowerPoint</vt:lpstr>
      <vt:lpstr>Présentation PowerPoint</vt:lpstr>
      <vt:lpstr>Définitions</vt:lpstr>
      <vt:lpstr>2) Analyse de risques</vt:lpstr>
      <vt:lpstr>Présentation PowerPoint</vt:lpstr>
      <vt:lpstr>Présentation PowerPoint</vt:lpstr>
      <vt:lpstr>Présentation PowerPoint</vt:lpstr>
      <vt:lpstr>Analyse de risques</vt:lpstr>
      <vt:lpstr>SWOT : Méthodologie Forensic</vt:lpstr>
      <vt:lpstr>Piliers méthodologie Forensic</vt:lpstr>
      <vt:lpstr>3) Alerte + etude d’incidents </vt:lpstr>
      <vt:lpstr>Présentation PowerPoint</vt:lpstr>
      <vt:lpstr>Mauvaises pratiques</vt:lpstr>
      <vt:lpstr>Présentation PowerPoint</vt:lpstr>
      <vt:lpstr>4) Remonter la piste</vt:lpstr>
      <vt:lpstr>Présentation PowerPoint</vt:lpstr>
      <vt:lpstr>Présentation PowerPoint</vt:lpstr>
      <vt:lpstr>Présentation PowerPoint</vt:lpstr>
      <vt:lpstr>Présentation PowerPoint</vt:lpstr>
      <vt:lpstr>5) Hypothèse</vt:lpstr>
      <vt:lpstr>Indices à notre disposition</vt:lpstr>
      <vt:lpstr>Social Engineering</vt:lpstr>
      <vt:lpstr>Les solutions</vt:lpstr>
      <vt:lpstr>6) Bibliographie</vt:lpstr>
      <vt:lpstr>Remerciements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</dc:title>
  <dc:creator>Jonathan</dc:creator>
  <cp:lastModifiedBy>Jonathan</cp:lastModifiedBy>
  <cp:revision>322</cp:revision>
  <dcterms:created xsi:type="dcterms:W3CDTF">2024-07-11T08:30:04Z</dcterms:created>
  <dcterms:modified xsi:type="dcterms:W3CDTF">2025-01-29T08:52:31Z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