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57" r:id="rId3"/>
    <p:sldId id="258" r:id="rId4"/>
    <p:sldId id="260" r:id="rId5"/>
    <p:sldId id="259" r:id="rId6"/>
    <p:sldId id="262" r:id="rId7"/>
    <p:sldId id="263" r:id="rId8"/>
    <p:sldId id="264" r:id="rId9"/>
    <p:sldId id="266" r:id="rId10"/>
    <p:sldId id="265" r:id="rId11"/>
    <p:sldId id="267" r:id="rId12"/>
    <p:sldId id="268" r:id="rId13"/>
    <p:sldId id="269" r:id="rId14"/>
    <p:sldId id="270" r:id="rId15"/>
    <p:sldId id="271" r:id="rId16"/>
    <p:sldId id="272" r:id="rId17"/>
    <p:sldId id="273" r:id="rId18"/>
    <p:sldId id="274" r:id="rId19"/>
    <p:sldId id="275" r:id="rId20"/>
    <p:sldId id="277"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419" autoAdjust="0"/>
  </p:normalViewPr>
  <p:slideViewPr>
    <p:cSldViewPr snapToGrid="0">
      <p:cViewPr varScale="1">
        <p:scale>
          <a:sx n="64" d="100"/>
          <a:sy n="64" d="100"/>
        </p:scale>
        <p:origin x="14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5BA4CB-D189-4213-A8BE-E7A4399D9BA9}" type="datetimeFigureOut">
              <a:rPr lang="fr-BE" smtClean="0"/>
              <a:t>17-10-24</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158D52-9E05-49DC-B098-2000C2A83F91}" type="slidenum">
              <a:rPr lang="fr-BE" smtClean="0"/>
              <a:t>‹N°›</a:t>
            </a:fld>
            <a:endParaRPr lang="fr-BE"/>
          </a:p>
        </p:txBody>
      </p:sp>
    </p:spTree>
    <p:extLst>
      <p:ext uri="{BB962C8B-B14F-4D97-AF65-F5344CB8AC3E}">
        <p14:creationId xmlns:p14="http://schemas.microsoft.com/office/powerpoint/2010/main" val="2106065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Contourner :  On va présenter tout au long, donc juste des cas en plus</a:t>
            </a:r>
          </a:p>
        </p:txBody>
      </p:sp>
      <p:sp>
        <p:nvSpPr>
          <p:cNvPr id="4" name="Espace réservé du numéro de diapositive 3"/>
          <p:cNvSpPr>
            <a:spLocks noGrp="1"/>
          </p:cNvSpPr>
          <p:nvPr>
            <p:ph type="sldNum" sz="quarter" idx="5"/>
          </p:nvPr>
        </p:nvSpPr>
        <p:spPr/>
        <p:txBody>
          <a:bodyPr/>
          <a:lstStyle/>
          <a:p>
            <a:fld id="{48158D52-9E05-49DC-B098-2000C2A83F91}" type="slidenum">
              <a:rPr lang="fr-BE" smtClean="0"/>
              <a:t>2</a:t>
            </a:fld>
            <a:endParaRPr lang="fr-BE"/>
          </a:p>
        </p:txBody>
      </p:sp>
    </p:spTree>
    <p:extLst>
      <p:ext uri="{BB962C8B-B14F-4D97-AF65-F5344CB8AC3E}">
        <p14:creationId xmlns:p14="http://schemas.microsoft.com/office/powerpoint/2010/main" val="3009657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On a déjà donné plusieurs pistes tout au long de la présentation</a:t>
            </a:r>
          </a:p>
          <a:p>
            <a:endParaRPr lang="fr-BE" dirty="0"/>
          </a:p>
          <a:p>
            <a:r>
              <a:rPr lang="fr-BE" dirty="0"/>
              <a:t>En citer quelques une de plus mais uniquement à la surface</a:t>
            </a:r>
          </a:p>
        </p:txBody>
      </p:sp>
      <p:sp>
        <p:nvSpPr>
          <p:cNvPr id="4" name="Espace réservé du numéro de diapositive 3"/>
          <p:cNvSpPr>
            <a:spLocks noGrp="1"/>
          </p:cNvSpPr>
          <p:nvPr>
            <p:ph type="sldNum" sz="quarter" idx="5"/>
          </p:nvPr>
        </p:nvSpPr>
        <p:spPr/>
        <p:txBody>
          <a:bodyPr/>
          <a:lstStyle/>
          <a:p>
            <a:fld id="{48158D52-9E05-49DC-B098-2000C2A83F91}" type="slidenum">
              <a:rPr lang="fr-BE" smtClean="0"/>
              <a:t>15</a:t>
            </a:fld>
            <a:endParaRPr lang="fr-BE"/>
          </a:p>
        </p:txBody>
      </p:sp>
    </p:spTree>
    <p:extLst>
      <p:ext uri="{BB962C8B-B14F-4D97-AF65-F5344CB8AC3E}">
        <p14:creationId xmlns:p14="http://schemas.microsoft.com/office/powerpoint/2010/main" val="2061498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On-Disk : </a:t>
            </a:r>
            <a:r>
              <a:rPr lang="fr-FR" dirty="0"/>
              <a:t>Cette méthode consiste à modifier les fichiers malveillants pour qu'ils ne soient pas détectés par les antivirus lorsqu'ils sont enregistrés sur le disque.</a:t>
            </a:r>
          </a:p>
          <a:p>
            <a:endParaRPr lang="fr-FR" dirty="0"/>
          </a:p>
          <a:p>
            <a:r>
              <a:rPr lang="fr-FR" b="1" dirty="0"/>
              <a:t>Packers</a:t>
            </a:r>
            <a:r>
              <a:rPr lang="fr-FR" dirty="0"/>
              <a:t> : utilisé avant pour réduire la taille d’un exe, remplaçait les ZIP en créant un autre exe plus petit mais donc en changeant quasi toute la structure binaire </a:t>
            </a:r>
            <a:r>
              <a:rPr lang="fr-FR" dirty="0">
                <a:sym typeface="Wingdings" panose="05000000000000000000" pitchFamily="2" charset="2"/>
              </a:rPr>
              <a:t> nouvelle signature MAIS AV modernes plus impactés</a:t>
            </a:r>
          </a:p>
          <a:p>
            <a:endParaRPr lang="fr-FR" dirty="0">
              <a:sym typeface="Wingdings" panose="05000000000000000000" pitchFamily="2" charset="2"/>
            </a:endParaRPr>
          </a:p>
          <a:p>
            <a:r>
              <a:rPr lang="fr-FR" b="1" dirty="0" err="1">
                <a:sym typeface="Wingdings" panose="05000000000000000000" pitchFamily="2" charset="2"/>
              </a:rPr>
              <a:t>Obfuscateurs</a:t>
            </a:r>
            <a:r>
              <a:rPr lang="fr-FR" dirty="0">
                <a:sym typeface="Wingdings" panose="05000000000000000000" pitchFamily="2" charset="2"/>
              </a:rPr>
              <a:t> : </a:t>
            </a:r>
            <a:r>
              <a:rPr lang="fr-FR" dirty="0"/>
              <a:t>Ils modifient le code du programme pour le rendre difficile à analyser tout en conservant sa fonctionnalité.</a:t>
            </a:r>
            <a:r>
              <a:rPr lang="fr-FR" dirty="0">
                <a:sym typeface="Wingdings" panose="05000000000000000000" pitchFamily="2" charset="2"/>
              </a:rPr>
              <a:t> Ils réorganisent le code. Utilisé au départ par les devs pour la propriété intellectuelle.</a:t>
            </a:r>
          </a:p>
          <a:p>
            <a:r>
              <a:rPr lang="fr-FR" dirty="0">
                <a:sym typeface="Wingdings" panose="05000000000000000000" pitchFamily="2" charset="2"/>
              </a:rPr>
              <a:t>Efficace contre les AV signature-</a:t>
            </a:r>
            <a:r>
              <a:rPr lang="fr-FR" dirty="0" err="1">
                <a:sym typeface="Wingdings" panose="05000000000000000000" pitchFamily="2" charset="2"/>
              </a:rPr>
              <a:t>based</a:t>
            </a:r>
            <a:endParaRPr lang="fr-FR" dirty="0">
              <a:sym typeface="Wingdings" panose="05000000000000000000" pitchFamily="2" charset="2"/>
            </a:endParaRPr>
          </a:p>
          <a:p>
            <a:endParaRPr lang="fr-FR" dirty="0">
              <a:sym typeface="Wingdings" panose="05000000000000000000" pitchFamily="2" charset="2"/>
            </a:endParaRPr>
          </a:p>
          <a:p>
            <a:r>
              <a:rPr lang="fr-FR" b="1" dirty="0" err="1">
                <a:sym typeface="Wingdings" panose="05000000000000000000" pitchFamily="2" charset="2"/>
              </a:rPr>
              <a:t>Crypteurs</a:t>
            </a:r>
            <a:r>
              <a:rPr lang="fr-FR" dirty="0">
                <a:sym typeface="Wingdings" panose="05000000000000000000" pitchFamily="2" charset="2"/>
              </a:rPr>
              <a:t> : Des outils qui</a:t>
            </a:r>
            <a:r>
              <a:rPr lang="fr-FR" dirty="0"/>
              <a:t> chiffrent le code malveillant pour qu'il soit déchiffré lors de l'exécution, empêchant l'antivirus de lire le contenu en clair sur le disque. </a:t>
            </a:r>
            <a:r>
              <a:rPr lang="fr-FR" dirty="0">
                <a:sym typeface="Wingdings" panose="05000000000000000000" pitchFamily="2" charset="2"/>
              </a:rPr>
              <a:t> donc déchiffré en mémoire et chiffré sur le disque</a:t>
            </a:r>
          </a:p>
          <a:p>
            <a:endParaRPr lang="fr-FR" dirty="0">
              <a:sym typeface="Wingdings" panose="05000000000000000000" pitchFamily="2" charset="2"/>
            </a:endParaRPr>
          </a:p>
          <a:p>
            <a:r>
              <a:rPr lang="fr-FR" dirty="0">
                <a:sym typeface="Wingdings" panose="05000000000000000000" pitchFamily="2" charset="2"/>
              </a:rPr>
              <a:t>In memory : </a:t>
            </a:r>
            <a:r>
              <a:rPr lang="fr-FR" dirty="0"/>
              <a:t>Avec cette méthode, le malware est directement chargé et exécuté en mémoire, sans être enregistré sur le disque, ce qui complique sa détection</a:t>
            </a:r>
            <a:r>
              <a:rPr lang="fr-FR" dirty="0">
                <a:sym typeface="Wingdings" panose="05000000000000000000" pitchFamily="2" charset="2"/>
              </a:rPr>
              <a:t> par les antivirus  meilleurs résultats actuellement </a:t>
            </a:r>
          </a:p>
          <a:p>
            <a:endParaRPr lang="fr-BE" dirty="0"/>
          </a:p>
          <a:p>
            <a:r>
              <a:rPr lang="fr-BE" b="1" dirty="0"/>
              <a:t>Injection mémoire </a:t>
            </a:r>
            <a:r>
              <a:rPr lang="fr-BE" dirty="0"/>
              <a:t>: </a:t>
            </a:r>
            <a:r>
              <a:rPr lang="fr-FR" dirty="0"/>
              <a:t>Le code malveillant est injecté dans un processus </a:t>
            </a:r>
            <a:r>
              <a:rPr lang="fr-FR" dirty="0" err="1"/>
              <a:t>bienvaillant</a:t>
            </a:r>
            <a:r>
              <a:rPr lang="fr-FR" dirty="0"/>
              <a:t> en cours d'exécution, ce qui permet d'éviter les contrôles de sécurité sur le disque.</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BE" b="1" dirty="0"/>
              <a:t>Injection DLL réflective </a:t>
            </a:r>
            <a:r>
              <a:rPr lang="fr-BE" dirty="0"/>
              <a:t>: </a:t>
            </a:r>
            <a:r>
              <a:rPr lang="fr-FR" dirty="0"/>
              <a:t>Une DLL (bibliothèque dynamique) est chargée directement en mémoire, sans passer par l'API standard de chargement des DLL de Windows.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DLL (Dynamic-Link Library) = Fichier contenant du code et des données qui peuvent être utilisés par plusieurs programmes en même temps.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API (</a:t>
            </a:r>
            <a:r>
              <a:rPr lang="fr-BE" dirty="0"/>
              <a:t>Application </a:t>
            </a:r>
            <a:r>
              <a:rPr lang="fr-BE" dirty="0" err="1"/>
              <a:t>Programming</a:t>
            </a:r>
            <a:r>
              <a:rPr lang="fr-BE" dirty="0"/>
              <a:t> Interface</a:t>
            </a:r>
            <a:r>
              <a:rPr lang="fr-FR" dirty="0"/>
              <a:t>) : Une </a:t>
            </a:r>
            <a:r>
              <a:rPr lang="fr-FR" b="1" dirty="0"/>
              <a:t>API</a:t>
            </a:r>
            <a:r>
              <a:rPr lang="fr-FR" dirty="0"/>
              <a:t> (interface de programmation d'application) est un ensemble de fonctions et de protocoles qui permettent à différentes applications de communiquer entre elles.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Process </a:t>
            </a:r>
            <a:r>
              <a:rPr lang="fr-FR" b="1" dirty="0" err="1"/>
              <a:t>Hollowing</a:t>
            </a:r>
            <a:r>
              <a:rPr lang="fr-FR" b="1" dirty="0"/>
              <a:t> </a:t>
            </a:r>
            <a:r>
              <a:rPr lang="fr-FR" dirty="0"/>
              <a:t>: L’attaquant lance d’abord un processus non malicieux en attente </a:t>
            </a:r>
            <a:r>
              <a:rPr lang="fr-FR" dirty="0">
                <a:sym typeface="Wingdings" panose="05000000000000000000" pitchFamily="2" charset="2"/>
              </a:rPr>
              <a:t> L’image du process est retiré et replace par une malicieuse  on reprend le process et le code malicieux est exécuté au lieu du non malicieux</a:t>
            </a:r>
            <a:endParaRPr lang="fr-BE" dirty="0"/>
          </a:p>
          <a:p>
            <a:endParaRPr lang="fr-BE" dirty="0"/>
          </a:p>
        </p:txBody>
      </p:sp>
      <p:sp>
        <p:nvSpPr>
          <p:cNvPr id="4" name="Espace réservé du numéro de diapositive 3"/>
          <p:cNvSpPr>
            <a:spLocks noGrp="1"/>
          </p:cNvSpPr>
          <p:nvPr>
            <p:ph type="sldNum" sz="quarter" idx="5"/>
          </p:nvPr>
        </p:nvSpPr>
        <p:spPr/>
        <p:txBody>
          <a:bodyPr/>
          <a:lstStyle/>
          <a:p>
            <a:fld id="{48158D52-9E05-49DC-B098-2000C2A83F91}" type="slidenum">
              <a:rPr lang="fr-BE" smtClean="0"/>
              <a:t>16</a:t>
            </a:fld>
            <a:endParaRPr lang="fr-BE"/>
          </a:p>
        </p:txBody>
      </p:sp>
    </p:spTree>
    <p:extLst>
      <p:ext uri="{BB962C8B-B14F-4D97-AF65-F5344CB8AC3E}">
        <p14:creationId xmlns:p14="http://schemas.microsoft.com/office/powerpoint/2010/main" val="1923550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8FE71-5BCD-806C-9399-F3C7D9F1902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FEAA1DD-AE57-A513-E8EF-924F0E176C6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505CD88-E6A3-49DB-8810-27817883D6FD}"/>
              </a:ext>
            </a:extLst>
          </p:cNvPr>
          <p:cNvSpPr>
            <a:spLocks noGrp="1"/>
          </p:cNvSpPr>
          <p:nvPr>
            <p:ph type="body"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61B3D9CF-2C9E-9887-4B7A-D57207DF8E4D}"/>
              </a:ext>
            </a:extLst>
          </p:cNvPr>
          <p:cNvSpPr>
            <a:spLocks noGrp="1"/>
          </p:cNvSpPr>
          <p:nvPr>
            <p:ph type="sldNum" sz="quarter" idx="5"/>
          </p:nvPr>
        </p:nvSpPr>
        <p:spPr/>
        <p:txBody>
          <a:bodyPr/>
          <a:lstStyle/>
          <a:p>
            <a:fld id="{48158D52-9E05-49DC-B098-2000C2A83F91}" type="slidenum">
              <a:rPr lang="fr-BE" smtClean="0"/>
              <a:t>17</a:t>
            </a:fld>
            <a:endParaRPr lang="fr-BE"/>
          </a:p>
        </p:txBody>
      </p:sp>
    </p:spTree>
    <p:extLst>
      <p:ext uri="{BB962C8B-B14F-4D97-AF65-F5344CB8AC3E}">
        <p14:creationId xmlns:p14="http://schemas.microsoft.com/office/powerpoint/2010/main" val="312932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err="1"/>
              <a:t>Payload</a:t>
            </a:r>
            <a:r>
              <a:rPr lang="fr-BE" dirty="0"/>
              <a:t> = charge utile</a:t>
            </a:r>
          </a:p>
          <a:p>
            <a:endParaRPr lang="fr-BE" dirty="0"/>
          </a:p>
          <a:p>
            <a:r>
              <a:rPr lang="fr-FR" dirty="0" err="1"/>
              <a:t>Shellter</a:t>
            </a:r>
            <a:r>
              <a:rPr lang="fr-FR" dirty="0"/>
              <a:t> modifie un fichier exécutable légitime en y injectant du code malveillant (la charge utile). Il peut également obfusquer le code injecté pour rendre l'analyse plus difficile par les antivirus. Cela permet de contourner les antivirus qui se basent sur les signatures en modifiant suffisamment l'apparence du fichier pour éviter la détection.</a:t>
            </a:r>
          </a:p>
          <a:p>
            <a:endParaRPr lang="fr-FR" dirty="0"/>
          </a:p>
          <a:p>
            <a:r>
              <a:rPr lang="fr-FR" dirty="0" err="1"/>
              <a:t>Shellter</a:t>
            </a:r>
            <a:r>
              <a:rPr lang="fr-FR" dirty="0"/>
              <a:t> va analyser la structure et le code du PE légitime afin de déterminer la meilleure façon et le meilleur endroit où injecter le code malveillant. Il va utiliser plusieurs techniques afin d’éviter la détection comme le changement de permissions du fichier, créer des nouvelles sections, …</a:t>
            </a:r>
            <a:endParaRPr lang="fr-BE" dirty="0"/>
          </a:p>
        </p:txBody>
      </p:sp>
      <p:sp>
        <p:nvSpPr>
          <p:cNvPr id="4" name="Espace réservé du numéro de diapositive 3"/>
          <p:cNvSpPr>
            <a:spLocks noGrp="1"/>
          </p:cNvSpPr>
          <p:nvPr>
            <p:ph type="sldNum" sz="quarter" idx="5"/>
          </p:nvPr>
        </p:nvSpPr>
        <p:spPr/>
        <p:txBody>
          <a:bodyPr/>
          <a:lstStyle/>
          <a:p>
            <a:fld id="{48158D52-9E05-49DC-B098-2000C2A83F91}" type="slidenum">
              <a:rPr lang="fr-BE" smtClean="0"/>
              <a:t>18</a:t>
            </a:fld>
            <a:endParaRPr lang="fr-BE"/>
          </a:p>
        </p:txBody>
      </p:sp>
    </p:spTree>
    <p:extLst>
      <p:ext uri="{BB962C8B-B14F-4D97-AF65-F5344CB8AC3E}">
        <p14:creationId xmlns:p14="http://schemas.microsoft.com/office/powerpoint/2010/main" val="3325042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J’avais testé avant une autre démo sur </a:t>
            </a:r>
            <a:r>
              <a:rPr lang="fr-BE" dirty="0" err="1"/>
              <a:t>windows</a:t>
            </a:r>
            <a:r>
              <a:rPr lang="fr-BE" dirty="0"/>
              <a:t> 10 avec du C# du </a:t>
            </a:r>
            <a:r>
              <a:rPr lang="fr-BE" dirty="0" err="1"/>
              <a:t>xor</a:t>
            </a:r>
            <a:r>
              <a:rPr lang="fr-BE" dirty="0"/>
              <a:t> encoder et du </a:t>
            </a:r>
            <a:r>
              <a:rPr lang="fr-BE" dirty="0" err="1"/>
              <a:t>powershell</a:t>
            </a:r>
            <a:r>
              <a:rPr lang="fr-BE" dirty="0"/>
              <a:t> mais trop complexe et manque de temps</a:t>
            </a:r>
          </a:p>
          <a:p>
            <a:endParaRPr lang="fr-BE" dirty="0"/>
          </a:p>
          <a:p>
            <a:r>
              <a:rPr lang="fr-BE" dirty="0"/>
              <a:t>Windows 7 encore fort utilisé aujourd’hui</a:t>
            </a:r>
          </a:p>
        </p:txBody>
      </p:sp>
      <p:sp>
        <p:nvSpPr>
          <p:cNvPr id="4" name="Espace réservé du numéro de diapositive 3"/>
          <p:cNvSpPr>
            <a:spLocks noGrp="1"/>
          </p:cNvSpPr>
          <p:nvPr>
            <p:ph type="sldNum" sz="quarter" idx="5"/>
          </p:nvPr>
        </p:nvSpPr>
        <p:spPr/>
        <p:txBody>
          <a:bodyPr/>
          <a:lstStyle/>
          <a:p>
            <a:fld id="{48158D52-9E05-49DC-B098-2000C2A83F91}" type="slidenum">
              <a:rPr lang="fr-BE" smtClean="0"/>
              <a:t>19</a:t>
            </a:fld>
            <a:endParaRPr lang="fr-BE"/>
          </a:p>
        </p:txBody>
      </p:sp>
    </p:spTree>
    <p:extLst>
      <p:ext uri="{BB962C8B-B14F-4D97-AF65-F5344CB8AC3E}">
        <p14:creationId xmlns:p14="http://schemas.microsoft.com/office/powerpoint/2010/main" val="298077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48158D52-9E05-49DC-B098-2000C2A83F91}" type="slidenum">
              <a:rPr lang="fr-BE" smtClean="0"/>
              <a:t>21</a:t>
            </a:fld>
            <a:endParaRPr lang="fr-BE"/>
          </a:p>
        </p:txBody>
      </p:sp>
    </p:spTree>
    <p:extLst>
      <p:ext uri="{BB962C8B-B14F-4D97-AF65-F5344CB8AC3E}">
        <p14:creationId xmlns:p14="http://schemas.microsoft.com/office/powerpoint/2010/main" val="1793169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Fonctionnalités : protection web, analyse de sites malveillants, protection contre les spams et les fenêtres publicitaires, analyse de périphériques externes (clé </a:t>
            </a:r>
            <a:r>
              <a:rPr lang="fr-BE" dirty="0" err="1"/>
              <a:t>usb</a:t>
            </a:r>
            <a:r>
              <a:rPr lang="fr-BE" dirty="0"/>
              <a:t>, …)</a:t>
            </a:r>
          </a:p>
        </p:txBody>
      </p:sp>
      <p:sp>
        <p:nvSpPr>
          <p:cNvPr id="4" name="Espace réservé du numéro de diapositive 3"/>
          <p:cNvSpPr>
            <a:spLocks noGrp="1"/>
          </p:cNvSpPr>
          <p:nvPr>
            <p:ph type="sldNum" sz="quarter" idx="5"/>
          </p:nvPr>
        </p:nvSpPr>
        <p:spPr/>
        <p:txBody>
          <a:bodyPr/>
          <a:lstStyle/>
          <a:p>
            <a:fld id="{48158D52-9E05-49DC-B098-2000C2A83F91}" type="slidenum">
              <a:rPr lang="fr-BE" smtClean="0"/>
              <a:t>4</a:t>
            </a:fld>
            <a:endParaRPr lang="fr-BE"/>
          </a:p>
        </p:txBody>
      </p:sp>
    </p:spTree>
    <p:extLst>
      <p:ext uri="{BB962C8B-B14F-4D97-AF65-F5344CB8AC3E}">
        <p14:creationId xmlns:p14="http://schemas.microsoft.com/office/powerpoint/2010/main" val="3576583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Signature : séquence de bytes dans un programme (malware) qui l’identifie de manière unique.</a:t>
            </a:r>
          </a:p>
          <a:p>
            <a:endParaRPr lang="fr-BE" dirty="0"/>
          </a:p>
          <a:p>
            <a:r>
              <a:rPr lang="fr-BE" dirty="0"/>
              <a:t>Malware possède du code composé de bits, unités valant 0 ou 1 pour la communication entre appareils </a:t>
            </a:r>
            <a:r>
              <a:rPr lang="fr-BE" dirty="0" err="1"/>
              <a:t>d’it</a:t>
            </a:r>
            <a:r>
              <a:rPr lang="fr-BE" dirty="0"/>
              <a:t>. </a:t>
            </a:r>
          </a:p>
          <a:p>
            <a:endParaRPr lang="fr-BE" dirty="0"/>
          </a:p>
          <a:p>
            <a:r>
              <a:rPr lang="fr-BE" dirty="0"/>
              <a:t>Analyse simplement les séquences de bytes</a:t>
            </a:r>
          </a:p>
          <a:p>
            <a:endParaRPr lang="fr-BE" dirty="0"/>
          </a:p>
          <a:p>
            <a:endParaRPr lang="fr-BE" dirty="0"/>
          </a:p>
          <a:p>
            <a:r>
              <a:rPr lang="fr-BE" dirty="0"/>
              <a:t>Problème :  les hackers peuvent « facilement » bypasser l’antivirus en changeant le code du virus ou en l’</a:t>
            </a:r>
            <a:r>
              <a:rPr lang="fr-BE" dirty="0" err="1"/>
              <a:t>obfuscant</a:t>
            </a:r>
            <a:r>
              <a:rPr lang="fr-BE" dirty="0"/>
              <a:t> (changer des valeurs, mettre des commentaires, …) </a:t>
            </a:r>
          </a:p>
          <a:p>
            <a:r>
              <a:rPr lang="fr-BE" dirty="0"/>
              <a:t>Donc méthode pas ultra </a:t>
            </a:r>
            <a:r>
              <a:rPr lang="fr-BE" dirty="0" err="1"/>
              <a:t>secure</a:t>
            </a:r>
            <a:endParaRPr lang="fr-BE" dirty="0"/>
          </a:p>
          <a:p>
            <a:endParaRPr lang="fr-BE" dirty="0"/>
          </a:p>
          <a:p>
            <a:pPr marL="171450" indent="-171450">
              <a:buFont typeface="Wingdings" panose="05000000000000000000" pitchFamily="2" charset="2"/>
              <a:buChar char="à"/>
            </a:pPr>
            <a:r>
              <a:rPr lang="fr-BE" dirty="0">
                <a:sym typeface="Wingdings" panose="05000000000000000000" pitchFamily="2" charset="2"/>
              </a:rPr>
              <a:t>Bien mettre régulièrement la </a:t>
            </a:r>
            <a:r>
              <a:rPr lang="fr-BE" dirty="0" err="1">
                <a:sym typeface="Wingdings" panose="05000000000000000000" pitchFamily="2" charset="2"/>
              </a:rPr>
              <a:t>database</a:t>
            </a:r>
            <a:r>
              <a:rPr lang="fr-BE" dirty="0">
                <a:sym typeface="Wingdings" panose="05000000000000000000" pitchFamily="2" charset="2"/>
              </a:rPr>
              <a:t> à jour.</a:t>
            </a:r>
          </a:p>
          <a:p>
            <a:pPr marL="0" indent="0">
              <a:buFont typeface="Wingdings" panose="05000000000000000000" pitchFamily="2" charset="2"/>
              <a:buNone/>
            </a:pPr>
            <a:endParaRPr lang="fr-BE" dirty="0">
              <a:sym typeface="Wingdings" panose="05000000000000000000" pitchFamily="2" charset="2"/>
            </a:endParaRPr>
          </a:p>
          <a:p>
            <a:pPr marL="0" indent="0">
              <a:buFont typeface="Wingdings" panose="05000000000000000000" pitchFamily="2" charset="2"/>
              <a:buNone/>
            </a:pPr>
            <a:r>
              <a:rPr lang="fr-BE" dirty="0">
                <a:sym typeface="Wingdings" panose="05000000000000000000" pitchFamily="2" charset="2"/>
              </a:rPr>
              <a:t>Plusieurs vendeurs utilisent des signatures différentes donc pour un </a:t>
            </a:r>
            <a:r>
              <a:rPr lang="fr-BE" dirty="0" err="1">
                <a:sym typeface="Wingdings" panose="05000000000000000000" pitchFamily="2" charset="2"/>
              </a:rPr>
              <a:t>pentest</a:t>
            </a:r>
            <a:r>
              <a:rPr lang="fr-BE" dirty="0">
                <a:sym typeface="Wingdings" panose="05000000000000000000" pitchFamily="2" charset="2"/>
              </a:rPr>
              <a:t> bien se renseigner sur quel antivirus est présent</a:t>
            </a:r>
          </a:p>
        </p:txBody>
      </p:sp>
      <p:sp>
        <p:nvSpPr>
          <p:cNvPr id="4" name="Espace réservé du numéro de diapositive 3"/>
          <p:cNvSpPr>
            <a:spLocks noGrp="1"/>
          </p:cNvSpPr>
          <p:nvPr>
            <p:ph type="sldNum" sz="quarter" idx="5"/>
          </p:nvPr>
        </p:nvSpPr>
        <p:spPr/>
        <p:txBody>
          <a:bodyPr/>
          <a:lstStyle/>
          <a:p>
            <a:fld id="{48158D52-9E05-49DC-B098-2000C2A83F91}" type="slidenum">
              <a:rPr lang="fr-BE" smtClean="0"/>
              <a:t>8</a:t>
            </a:fld>
            <a:endParaRPr lang="fr-BE"/>
          </a:p>
        </p:txBody>
      </p:sp>
    </p:spTree>
    <p:extLst>
      <p:ext uri="{BB962C8B-B14F-4D97-AF65-F5344CB8AC3E}">
        <p14:creationId xmlns:p14="http://schemas.microsoft.com/office/powerpoint/2010/main" val="4088038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Antivirus payant vs gratuit</a:t>
            </a:r>
          </a:p>
        </p:txBody>
      </p:sp>
      <p:sp>
        <p:nvSpPr>
          <p:cNvPr id="4" name="Espace réservé du numéro de diapositive 3"/>
          <p:cNvSpPr>
            <a:spLocks noGrp="1"/>
          </p:cNvSpPr>
          <p:nvPr>
            <p:ph type="sldNum" sz="quarter" idx="5"/>
          </p:nvPr>
        </p:nvSpPr>
        <p:spPr/>
        <p:txBody>
          <a:bodyPr/>
          <a:lstStyle/>
          <a:p>
            <a:fld id="{48158D52-9E05-49DC-B098-2000C2A83F91}" type="slidenum">
              <a:rPr lang="fr-BE" smtClean="0"/>
              <a:t>9</a:t>
            </a:fld>
            <a:endParaRPr lang="fr-BE"/>
          </a:p>
        </p:txBody>
      </p:sp>
    </p:spTree>
    <p:extLst>
      <p:ext uri="{BB962C8B-B14F-4D97-AF65-F5344CB8AC3E}">
        <p14:creationId xmlns:p14="http://schemas.microsoft.com/office/powerpoint/2010/main" val="4189793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Pour compenser ses manquements (pour les signatures) …</a:t>
            </a:r>
          </a:p>
          <a:p>
            <a:endParaRPr lang="fr-BE" dirty="0"/>
          </a:p>
          <a:p>
            <a:r>
              <a:rPr lang="fr-FR" b="0" i="0" dirty="0">
                <a:solidFill>
                  <a:srgbClr val="2E2B28"/>
                </a:solidFill>
                <a:effectLst/>
                <a:latin typeface="Ubuntu Mono" panose="020B0509030602030204" pitchFamily="49" charset="0"/>
              </a:rPr>
              <a:t>La détection heuristique a pour objectif de comprendre le fonctionnement d’un programme et de déterminer les actions qu’il s’apprête à réaliser sur un système.</a:t>
            </a:r>
            <a:endParaRPr lang="fr-BE" dirty="0"/>
          </a:p>
        </p:txBody>
      </p:sp>
      <p:sp>
        <p:nvSpPr>
          <p:cNvPr id="4" name="Espace réservé du numéro de diapositive 3"/>
          <p:cNvSpPr>
            <a:spLocks noGrp="1"/>
          </p:cNvSpPr>
          <p:nvPr>
            <p:ph type="sldNum" sz="quarter" idx="5"/>
          </p:nvPr>
        </p:nvSpPr>
        <p:spPr/>
        <p:txBody>
          <a:bodyPr/>
          <a:lstStyle/>
          <a:p>
            <a:fld id="{48158D52-9E05-49DC-B098-2000C2A83F91}" type="slidenum">
              <a:rPr lang="fr-BE" smtClean="0"/>
              <a:t>10</a:t>
            </a:fld>
            <a:endParaRPr lang="fr-BE"/>
          </a:p>
        </p:txBody>
      </p:sp>
    </p:spTree>
    <p:extLst>
      <p:ext uri="{BB962C8B-B14F-4D97-AF65-F5344CB8AC3E}">
        <p14:creationId xmlns:p14="http://schemas.microsoft.com/office/powerpoint/2010/main" val="3811544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solidFill>
                  <a:srgbClr val="2E2B28"/>
                </a:solidFill>
                <a:effectLst/>
                <a:latin typeface="Ubuntu Mono" panose="020F0502020204030204" pitchFamily="49" charset="0"/>
              </a:rPr>
              <a:t>La détection heuristique a pour objectif de comprendre le fonctionnement d’un programme et de déterminer les actions qu’il s’apprête à réaliser sur un système.</a:t>
            </a:r>
            <a:endParaRPr lang="fr-FR" dirty="0"/>
          </a:p>
          <a:p>
            <a:endParaRPr lang="fr-FR" dirty="0"/>
          </a:p>
          <a:p>
            <a:r>
              <a:rPr lang="fr-FR" dirty="0"/>
              <a:t>Par exemple, un fichier qui tente de modifier le registre système ou d'injecter du code dans un autre processus pourrait être considéré comme malveillant.</a:t>
            </a:r>
          </a:p>
          <a:p>
            <a:endParaRPr lang="fr-FR" dirty="0"/>
          </a:p>
          <a:p>
            <a:r>
              <a:rPr lang="fr-FR" dirty="0"/>
              <a:t>Code source après avoir décompilé</a:t>
            </a:r>
          </a:p>
          <a:p>
            <a:endParaRPr lang="fr-FR" dirty="0"/>
          </a:p>
          <a:p>
            <a:r>
              <a:rPr lang="fr-FR" dirty="0"/>
              <a:t>Variants = code de malware légèrement modifié</a:t>
            </a:r>
          </a:p>
          <a:p>
            <a:endParaRPr lang="fr-BE" dirty="0"/>
          </a:p>
        </p:txBody>
      </p:sp>
      <p:sp>
        <p:nvSpPr>
          <p:cNvPr id="4" name="Espace réservé du numéro de diapositive 3"/>
          <p:cNvSpPr>
            <a:spLocks noGrp="1"/>
          </p:cNvSpPr>
          <p:nvPr>
            <p:ph type="sldNum" sz="quarter" idx="5"/>
          </p:nvPr>
        </p:nvSpPr>
        <p:spPr/>
        <p:txBody>
          <a:bodyPr/>
          <a:lstStyle/>
          <a:p>
            <a:fld id="{48158D52-9E05-49DC-B098-2000C2A83F91}" type="slidenum">
              <a:rPr lang="fr-BE" smtClean="0"/>
              <a:t>11</a:t>
            </a:fld>
            <a:endParaRPr lang="fr-BE"/>
          </a:p>
        </p:txBody>
      </p:sp>
    </p:spTree>
    <p:extLst>
      <p:ext uri="{BB962C8B-B14F-4D97-AF65-F5344CB8AC3E}">
        <p14:creationId xmlns:p14="http://schemas.microsoft.com/office/powerpoint/2010/main" val="2583944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solidFill>
                  <a:srgbClr val="2E2B28"/>
                </a:solidFill>
                <a:effectLst/>
                <a:latin typeface="Ubuntu Mono" panose="020B0509030602030204" pitchFamily="49" charset="0"/>
              </a:rPr>
              <a:t>La détection comportementale consiste à observer les actions effectuées par un programme pendant son exécution afin de repérer toute activité suspecte.</a:t>
            </a:r>
            <a:endParaRPr lang="fr-BE" dirty="0"/>
          </a:p>
        </p:txBody>
      </p:sp>
      <p:sp>
        <p:nvSpPr>
          <p:cNvPr id="4" name="Espace réservé du numéro de diapositive 3"/>
          <p:cNvSpPr>
            <a:spLocks noGrp="1"/>
          </p:cNvSpPr>
          <p:nvPr>
            <p:ph type="sldNum" sz="quarter" idx="5"/>
          </p:nvPr>
        </p:nvSpPr>
        <p:spPr/>
        <p:txBody>
          <a:bodyPr/>
          <a:lstStyle/>
          <a:p>
            <a:fld id="{48158D52-9E05-49DC-B098-2000C2A83F91}" type="slidenum">
              <a:rPr lang="fr-BE" smtClean="0"/>
              <a:t>12</a:t>
            </a:fld>
            <a:endParaRPr lang="fr-BE"/>
          </a:p>
        </p:txBody>
      </p:sp>
    </p:spTree>
    <p:extLst>
      <p:ext uri="{BB962C8B-B14F-4D97-AF65-F5344CB8AC3E}">
        <p14:creationId xmlns:p14="http://schemas.microsoft.com/office/powerpoint/2010/main" val="1560081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Via petite machine virtuelle</a:t>
            </a:r>
          </a:p>
          <a:p>
            <a:endParaRPr lang="fr-BE" dirty="0"/>
          </a:p>
          <a:p>
            <a:r>
              <a:rPr lang="fr-FR" b="0" i="0" dirty="0">
                <a:solidFill>
                  <a:srgbClr val="FFFFFF"/>
                </a:solidFill>
                <a:effectLst/>
                <a:latin typeface="Inter UI"/>
              </a:rPr>
              <a:t>La protection comportementale observe l'activité du système (Windows, Android, </a:t>
            </a:r>
            <a:r>
              <a:rPr lang="fr-FR" b="0" i="0" dirty="0" err="1">
                <a:solidFill>
                  <a:srgbClr val="FFFFFF"/>
                </a:solidFill>
                <a:effectLst/>
                <a:latin typeface="Inter UI"/>
              </a:rPr>
              <a:t>MacOS</a:t>
            </a:r>
            <a:r>
              <a:rPr lang="fr-FR" b="0" i="0" dirty="0">
                <a:solidFill>
                  <a:srgbClr val="FFFFFF"/>
                </a:solidFill>
                <a:effectLst/>
                <a:latin typeface="Inter UI"/>
              </a:rPr>
              <a:t>...) et reconnaît des actions qui paraissent malveillantes</a:t>
            </a:r>
            <a:endParaRPr lang="fr-BE" b="0" i="0" dirty="0">
              <a:solidFill>
                <a:srgbClr val="FFFFFF"/>
              </a:solidFill>
              <a:effectLst/>
              <a:latin typeface="Inter UI"/>
            </a:endParaRPr>
          </a:p>
          <a:p>
            <a:endParaRPr lang="fr-BE" b="0" i="0" dirty="0">
              <a:solidFill>
                <a:srgbClr val="FFFFFF"/>
              </a:solidFill>
              <a:effectLst/>
              <a:latin typeface="Inter UI"/>
            </a:endParaRPr>
          </a:p>
          <a:p>
            <a:endParaRPr lang="fr-BE" b="0" i="0" dirty="0">
              <a:solidFill>
                <a:srgbClr val="FFFFFF"/>
              </a:solidFill>
              <a:effectLst/>
              <a:latin typeface="Inter UI"/>
            </a:endParaRPr>
          </a:p>
          <a:p>
            <a:r>
              <a:rPr lang="fr-FR" b="0" i="0" dirty="0">
                <a:solidFill>
                  <a:srgbClr val="FFFFFF"/>
                </a:solidFill>
                <a:effectLst/>
                <a:latin typeface="Inter UI"/>
              </a:rPr>
              <a:t>Les deux méthodes cohabitent et se complètent. Par exemple, l'heuristique peut avoir ses limites dans la mesure où de nombreuses menaces récentes intègrent une protection contre les émulateurs. À ce moment, seule l'exécution réelle du fichier pourra le trahir.</a:t>
            </a:r>
          </a:p>
          <a:p>
            <a:endParaRPr lang="fr-FR" b="0" i="0" dirty="0">
              <a:solidFill>
                <a:srgbClr val="FFFFFF"/>
              </a:solidFill>
              <a:effectLst/>
              <a:latin typeface="Inter UI"/>
            </a:endParaRPr>
          </a:p>
          <a:p>
            <a:r>
              <a:rPr lang="fr-FR" b="0" i="0" dirty="0">
                <a:solidFill>
                  <a:srgbClr val="FFFFFF"/>
                </a:solidFill>
                <a:effectLst/>
                <a:latin typeface="Inter UI"/>
              </a:rPr>
              <a:t>VIRTUEL = hacker prévoient leur code pour que l’exe ne s’exécute pas malicieusement en étant en </a:t>
            </a:r>
            <a:r>
              <a:rPr lang="fr-FR" b="0" i="0" dirty="0" err="1">
                <a:solidFill>
                  <a:srgbClr val="FFFFFF"/>
                </a:solidFill>
                <a:effectLst/>
                <a:latin typeface="Inter UI"/>
              </a:rPr>
              <a:t>vm</a:t>
            </a:r>
            <a:r>
              <a:rPr lang="fr-FR" b="0" i="0" dirty="0">
                <a:solidFill>
                  <a:srgbClr val="FFFFFF"/>
                </a:solidFill>
                <a:effectLst/>
                <a:latin typeface="Inter UI"/>
              </a:rPr>
              <a:t> (en détectant par exemple le manque de composantes physiques)</a:t>
            </a:r>
            <a:endParaRPr lang="fr-BE" dirty="0"/>
          </a:p>
        </p:txBody>
      </p:sp>
      <p:sp>
        <p:nvSpPr>
          <p:cNvPr id="4" name="Espace réservé du numéro de diapositive 3"/>
          <p:cNvSpPr>
            <a:spLocks noGrp="1"/>
          </p:cNvSpPr>
          <p:nvPr>
            <p:ph type="sldNum" sz="quarter" idx="5"/>
          </p:nvPr>
        </p:nvSpPr>
        <p:spPr/>
        <p:txBody>
          <a:bodyPr/>
          <a:lstStyle/>
          <a:p>
            <a:fld id="{48158D52-9E05-49DC-B098-2000C2A83F91}" type="slidenum">
              <a:rPr lang="fr-BE" smtClean="0"/>
              <a:t>13</a:t>
            </a:fld>
            <a:endParaRPr lang="fr-BE"/>
          </a:p>
        </p:txBody>
      </p:sp>
    </p:spTree>
    <p:extLst>
      <p:ext uri="{BB962C8B-B14F-4D97-AF65-F5344CB8AC3E}">
        <p14:creationId xmlns:p14="http://schemas.microsoft.com/office/powerpoint/2010/main" val="3568210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Jeu du chat et de la souris</a:t>
            </a:r>
          </a:p>
          <a:p>
            <a:endParaRPr lang="fr-BE" dirty="0"/>
          </a:p>
          <a:p>
            <a:r>
              <a:rPr lang="fr-BE" dirty="0"/>
              <a:t>Plein d’autres méthodes (calcul de l’entropie, machine </a:t>
            </a:r>
            <a:r>
              <a:rPr lang="fr-BE" dirty="0" err="1"/>
              <a:t>learning</a:t>
            </a:r>
            <a:r>
              <a:rPr lang="fr-BE" dirty="0"/>
              <a:t>, …)</a:t>
            </a:r>
          </a:p>
          <a:p>
            <a:endParaRPr lang="fr-BE" dirty="0"/>
          </a:p>
          <a:p>
            <a:r>
              <a:rPr lang="fr-BE" dirty="0"/>
              <a:t>Les EDR (</a:t>
            </a:r>
            <a:r>
              <a:rPr lang="fr-BE" dirty="0" err="1"/>
              <a:t>endpoint</a:t>
            </a:r>
            <a:r>
              <a:rPr lang="fr-BE" dirty="0"/>
              <a:t> </a:t>
            </a:r>
            <a:r>
              <a:rPr lang="fr-BE" dirty="0" err="1"/>
              <a:t>detection</a:t>
            </a:r>
            <a:r>
              <a:rPr lang="fr-BE" dirty="0"/>
              <a:t> and </a:t>
            </a:r>
            <a:r>
              <a:rPr lang="fr-BE" dirty="0" err="1"/>
              <a:t>response</a:t>
            </a:r>
            <a:r>
              <a:rPr lang="fr-BE" dirty="0"/>
              <a:t>) = gros antivirus avancé</a:t>
            </a:r>
          </a:p>
        </p:txBody>
      </p:sp>
      <p:sp>
        <p:nvSpPr>
          <p:cNvPr id="4" name="Espace réservé du numéro de diapositive 3"/>
          <p:cNvSpPr>
            <a:spLocks noGrp="1"/>
          </p:cNvSpPr>
          <p:nvPr>
            <p:ph type="sldNum" sz="quarter" idx="5"/>
          </p:nvPr>
        </p:nvSpPr>
        <p:spPr/>
        <p:txBody>
          <a:bodyPr/>
          <a:lstStyle/>
          <a:p>
            <a:fld id="{48158D52-9E05-49DC-B098-2000C2A83F91}" type="slidenum">
              <a:rPr lang="fr-BE" smtClean="0"/>
              <a:t>14</a:t>
            </a:fld>
            <a:endParaRPr lang="fr-BE"/>
          </a:p>
        </p:txBody>
      </p:sp>
    </p:spTree>
    <p:extLst>
      <p:ext uri="{BB962C8B-B14F-4D97-AF65-F5344CB8AC3E}">
        <p14:creationId xmlns:p14="http://schemas.microsoft.com/office/powerpoint/2010/main" val="2758343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fr-FR"/>
              <a:t>Modifiez le style du titre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10/17/2024</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10/17/2024</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fr-FR"/>
              <a:t>Modifiez le style du titre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257300" y="2909102"/>
            <a:ext cx="4800600" cy="299639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633864" y="2909102"/>
            <a:ext cx="4800600" cy="299639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10/17/2024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10/17/2024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10/17/2024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fr-FR"/>
              <a:t>Modifiez le style du titre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10/17/2024</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fr-FR"/>
              <a:t>Modifiez le style du titre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10/17/2024</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10/17/2024</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hellterproject.com/" TargetMode="External"/><Relationship Id="rId2" Type="http://schemas.openxmlformats.org/officeDocument/2006/relationships/hyperlink" Target="https://www.vaadata.com/blog/fr/techniques-de-contournement-dantivirus-et-dedr/#detection-heuristique-et-comportementale" TargetMode="External"/><Relationship Id="rId1" Type="http://schemas.openxmlformats.org/officeDocument/2006/relationships/slideLayout" Target="../slideLayouts/slideLayout2.xml"/><Relationship Id="rId5" Type="http://schemas.openxmlformats.org/officeDocument/2006/relationships/hyperlink" Target="https://www.crowdstrike.com/en-us/cybersecurity-101/malware/malware-detection/" TargetMode="External"/><Relationship Id="rId4" Type="http://schemas.openxmlformats.org/officeDocument/2006/relationships/hyperlink" Target="https://www.securiteinfo.com/attaques/malwares-virus-spam-logiciels-indesirables/techniques-detection-malware.shtml"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B4A5BF-5EC4-A7FA-C146-AFDE990A3470}"/>
              </a:ext>
            </a:extLst>
          </p:cNvPr>
          <p:cNvSpPr>
            <a:spLocks noGrp="1"/>
          </p:cNvSpPr>
          <p:nvPr>
            <p:ph type="ctrTitle"/>
          </p:nvPr>
        </p:nvSpPr>
        <p:spPr/>
        <p:txBody>
          <a:bodyPr/>
          <a:lstStyle/>
          <a:p>
            <a:r>
              <a:rPr lang="fr-BE" dirty="0"/>
              <a:t>Les antivirus</a:t>
            </a:r>
          </a:p>
        </p:txBody>
      </p:sp>
      <p:sp>
        <p:nvSpPr>
          <p:cNvPr id="3" name="Sous-titre 2">
            <a:extLst>
              <a:ext uri="{FF2B5EF4-FFF2-40B4-BE49-F238E27FC236}">
                <a16:creationId xmlns:a16="http://schemas.microsoft.com/office/drawing/2014/main" id="{437E6324-0BEC-0033-378F-32D84027B7F8}"/>
              </a:ext>
            </a:extLst>
          </p:cNvPr>
          <p:cNvSpPr>
            <a:spLocks noGrp="1"/>
          </p:cNvSpPr>
          <p:nvPr>
            <p:ph type="subTitle" idx="1"/>
          </p:nvPr>
        </p:nvSpPr>
        <p:spPr/>
        <p:txBody>
          <a:bodyPr/>
          <a:lstStyle/>
          <a:p>
            <a:r>
              <a:rPr lang="fr-BE" dirty="0"/>
              <a:t>Présentée par Julien </a:t>
            </a:r>
            <a:r>
              <a:rPr lang="fr-BE" dirty="0" err="1"/>
              <a:t>Bézy</a:t>
            </a:r>
            <a:endParaRPr lang="fr-BE" dirty="0"/>
          </a:p>
          <a:p>
            <a:endParaRPr lang="fr-BE" dirty="0"/>
          </a:p>
          <a:p>
            <a:endParaRPr lang="fr-BE" dirty="0"/>
          </a:p>
        </p:txBody>
      </p:sp>
      <p:sp>
        <p:nvSpPr>
          <p:cNvPr id="4" name="Titre 1">
            <a:extLst>
              <a:ext uri="{FF2B5EF4-FFF2-40B4-BE49-F238E27FC236}">
                <a16:creationId xmlns:a16="http://schemas.microsoft.com/office/drawing/2014/main" id="{730CEA66-AB54-0721-C809-FBD8481DCD39}"/>
              </a:ext>
            </a:extLst>
          </p:cNvPr>
          <p:cNvSpPr txBox="1">
            <a:spLocks/>
          </p:cNvSpPr>
          <p:nvPr/>
        </p:nvSpPr>
        <p:spPr>
          <a:xfrm>
            <a:off x="1078523" y="3429000"/>
            <a:ext cx="10318418" cy="138268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10000" kern="1200" cap="all" spc="800" baseline="0">
                <a:solidFill>
                  <a:schemeClr val="tx2"/>
                </a:solidFill>
                <a:latin typeface="+mj-lt"/>
                <a:ea typeface="+mj-ea"/>
                <a:cs typeface="+mj-cs"/>
              </a:defRPr>
            </a:lvl1pPr>
          </a:lstStyle>
          <a:p>
            <a:r>
              <a:rPr lang="fr-BE" sz="3200" dirty="0"/>
              <a:t>Et les techniques de contournement</a:t>
            </a:r>
          </a:p>
        </p:txBody>
      </p:sp>
    </p:spTree>
    <p:extLst>
      <p:ext uri="{BB962C8B-B14F-4D97-AF65-F5344CB8AC3E}">
        <p14:creationId xmlns:p14="http://schemas.microsoft.com/office/powerpoint/2010/main" val="1487792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F46A90-95D3-EFF0-024C-B9F824C84618}"/>
              </a:ext>
            </a:extLst>
          </p:cNvPr>
          <p:cNvSpPr>
            <a:spLocks noGrp="1"/>
          </p:cNvSpPr>
          <p:nvPr>
            <p:ph type="title"/>
          </p:nvPr>
        </p:nvSpPr>
        <p:spPr>
          <a:xfrm>
            <a:off x="1251678" y="382385"/>
            <a:ext cx="10516650" cy="788047"/>
          </a:xfrm>
        </p:spPr>
        <p:txBody>
          <a:bodyPr>
            <a:noAutofit/>
          </a:bodyPr>
          <a:lstStyle/>
          <a:p>
            <a:r>
              <a:rPr lang="fr-BE" dirty="0"/>
              <a:t>Antivirus : Détection heuristique</a:t>
            </a:r>
          </a:p>
        </p:txBody>
      </p:sp>
      <p:pic>
        <p:nvPicPr>
          <p:cNvPr id="5" name="Image 4">
            <a:extLst>
              <a:ext uri="{FF2B5EF4-FFF2-40B4-BE49-F238E27FC236}">
                <a16:creationId xmlns:a16="http://schemas.microsoft.com/office/drawing/2014/main" id="{D7397EDD-42E6-BD24-7165-81F33B2EE0CA}"/>
              </a:ext>
            </a:extLst>
          </p:cNvPr>
          <p:cNvPicPr>
            <a:picLocks noChangeAspect="1"/>
          </p:cNvPicPr>
          <p:nvPr/>
        </p:nvPicPr>
        <p:blipFill>
          <a:blip r:embed="rId3"/>
          <a:stretch>
            <a:fillRect/>
          </a:stretch>
        </p:blipFill>
        <p:spPr>
          <a:xfrm>
            <a:off x="1537649" y="1741674"/>
            <a:ext cx="5953956" cy="4020111"/>
          </a:xfrm>
          <a:prstGeom prst="rect">
            <a:avLst/>
          </a:prstGeom>
          <a:ln>
            <a:solidFill>
              <a:schemeClr val="tx1"/>
            </a:solidFill>
          </a:ln>
        </p:spPr>
      </p:pic>
      <p:pic>
        <p:nvPicPr>
          <p:cNvPr id="2050" name="Picture 2" descr="Eye Monitoring icon in SVG, PNG formats">
            <a:extLst>
              <a:ext uri="{FF2B5EF4-FFF2-40B4-BE49-F238E27FC236}">
                <a16:creationId xmlns:a16="http://schemas.microsoft.com/office/drawing/2014/main" id="{C4E1CC06-E62F-F589-E418-58BF0719C5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605" y="1741674"/>
            <a:ext cx="1288228" cy="12882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E55316C-DA46-7E81-73DA-ACFE05E6B848}"/>
              </a:ext>
            </a:extLst>
          </p:cNvPr>
          <p:cNvSpPr/>
          <p:nvPr/>
        </p:nvSpPr>
        <p:spPr>
          <a:xfrm>
            <a:off x="1537649" y="5195944"/>
            <a:ext cx="5953956" cy="32272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a:extLst>
              <a:ext uri="{FF2B5EF4-FFF2-40B4-BE49-F238E27FC236}">
                <a16:creationId xmlns:a16="http://schemas.microsoft.com/office/drawing/2014/main" id="{2BDF5F18-91C7-55AB-B132-F62D5074303D}"/>
              </a:ext>
            </a:extLst>
          </p:cNvPr>
          <p:cNvSpPr/>
          <p:nvPr/>
        </p:nvSpPr>
        <p:spPr>
          <a:xfrm>
            <a:off x="1537649" y="3469152"/>
            <a:ext cx="5953956" cy="32272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9" name="Connecteur : en angle 8">
            <a:extLst>
              <a:ext uri="{FF2B5EF4-FFF2-40B4-BE49-F238E27FC236}">
                <a16:creationId xmlns:a16="http://schemas.microsoft.com/office/drawing/2014/main" id="{47E34FAF-8031-5CA6-A133-13031DF7A4E0}"/>
              </a:ext>
            </a:extLst>
          </p:cNvPr>
          <p:cNvCxnSpPr>
            <a:cxnSpLocks/>
          </p:cNvCxnSpPr>
          <p:nvPr/>
        </p:nvCxnSpPr>
        <p:spPr>
          <a:xfrm>
            <a:off x="7600277" y="3630516"/>
            <a:ext cx="1968650" cy="833908"/>
          </a:xfrm>
          <a:prstGeom prst="bentConnector3">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 en angle 12">
            <a:extLst>
              <a:ext uri="{FF2B5EF4-FFF2-40B4-BE49-F238E27FC236}">
                <a16:creationId xmlns:a16="http://schemas.microsoft.com/office/drawing/2014/main" id="{28FEF7B7-A8C0-50AC-8B13-9F14CA9A3408}"/>
              </a:ext>
            </a:extLst>
          </p:cNvPr>
          <p:cNvCxnSpPr>
            <a:cxnSpLocks/>
          </p:cNvCxnSpPr>
          <p:nvPr/>
        </p:nvCxnSpPr>
        <p:spPr>
          <a:xfrm flipV="1">
            <a:off x="7600277" y="4464424"/>
            <a:ext cx="1968650" cy="892884"/>
          </a:xfrm>
          <a:prstGeom prst="bentConnector3">
            <a:avLst>
              <a:gd name="adj1" fmla="val 50000"/>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1E8A0199-EA9C-96D7-6D90-356166637762}"/>
              </a:ext>
            </a:extLst>
          </p:cNvPr>
          <p:cNvSpPr txBox="1"/>
          <p:nvPr/>
        </p:nvSpPr>
        <p:spPr>
          <a:xfrm>
            <a:off x="9568927" y="4233591"/>
            <a:ext cx="2521974" cy="461665"/>
          </a:xfrm>
          <a:prstGeom prst="rect">
            <a:avLst/>
          </a:prstGeom>
          <a:noFill/>
        </p:spPr>
        <p:txBody>
          <a:bodyPr wrap="square" rtlCol="0">
            <a:spAutoFit/>
          </a:bodyPr>
          <a:lstStyle/>
          <a:p>
            <a:r>
              <a:rPr lang="fr-BE" sz="2400" dirty="0"/>
              <a:t>Attitude suspecte</a:t>
            </a:r>
          </a:p>
        </p:txBody>
      </p:sp>
    </p:spTree>
    <p:extLst>
      <p:ext uri="{BB962C8B-B14F-4D97-AF65-F5344CB8AC3E}">
        <p14:creationId xmlns:p14="http://schemas.microsoft.com/office/powerpoint/2010/main" val="224017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2.29167E-6 3.33333E-6 L -0.00026 0.43796 " pathEditMode="relative" rAng="0" ptsTypes="AA">
                                      <p:cBhvr>
                                        <p:cTn id="15" dur="2000" fill="hold"/>
                                        <p:tgtEl>
                                          <p:spTgt spid="2050"/>
                                        </p:tgtEl>
                                        <p:attrNameLst>
                                          <p:attrName>ppt_x</p:attrName>
                                          <p:attrName>ppt_y</p:attrName>
                                        </p:attrNameLst>
                                      </p:cBhvr>
                                      <p:rCtr x="-13" y="21898"/>
                                    </p:animMotion>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22" presetClass="entr" presetSubtype="8"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1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CD9202-43B2-F51B-AD36-B3EE9E483241}"/>
              </a:ext>
            </a:extLst>
          </p:cNvPr>
          <p:cNvSpPr>
            <a:spLocks noGrp="1"/>
          </p:cNvSpPr>
          <p:nvPr>
            <p:ph type="title"/>
          </p:nvPr>
        </p:nvSpPr>
        <p:spPr>
          <a:xfrm>
            <a:off x="1251677" y="382385"/>
            <a:ext cx="10491143" cy="1492132"/>
          </a:xfrm>
        </p:spPr>
        <p:txBody>
          <a:bodyPr/>
          <a:lstStyle/>
          <a:p>
            <a:r>
              <a:rPr lang="fr-BE" dirty="0"/>
              <a:t>Antivirus : Détection heuristique</a:t>
            </a:r>
          </a:p>
        </p:txBody>
      </p:sp>
      <p:sp>
        <p:nvSpPr>
          <p:cNvPr id="3" name="Espace réservé du contenu 2">
            <a:extLst>
              <a:ext uri="{FF2B5EF4-FFF2-40B4-BE49-F238E27FC236}">
                <a16:creationId xmlns:a16="http://schemas.microsoft.com/office/drawing/2014/main" id="{EACCDF22-74D1-4E56-E3E5-4F327D66A4DF}"/>
              </a:ext>
            </a:extLst>
          </p:cNvPr>
          <p:cNvSpPr>
            <a:spLocks noGrp="1"/>
          </p:cNvSpPr>
          <p:nvPr>
            <p:ph idx="1"/>
          </p:nvPr>
        </p:nvSpPr>
        <p:spPr/>
        <p:txBody>
          <a:bodyPr>
            <a:normAutofit/>
          </a:bodyPr>
          <a:lstStyle/>
          <a:p>
            <a:r>
              <a:rPr lang="fr-BE" sz="3200" dirty="0"/>
              <a:t>Basée sur des règles et des algorithmes</a:t>
            </a:r>
          </a:p>
          <a:p>
            <a:r>
              <a:rPr lang="fr-BE" sz="3200" dirty="0"/>
              <a:t>Repère et isole des modèles suspects</a:t>
            </a:r>
          </a:p>
          <a:p>
            <a:r>
              <a:rPr lang="fr-BE" sz="3200" dirty="0"/>
              <a:t>Peut analyser le code source</a:t>
            </a:r>
          </a:p>
          <a:p>
            <a:r>
              <a:rPr lang="fr-BE" sz="3200" dirty="0"/>
              <a:t>Peut détecter des variants voire des </a:t>
            </a:r>
            <a:r>
              <a:rPr lang="fr-BE" sz="3200" dirty="0" err="1"/>
              <a:t>zero</a:t>
            </a:r>
            <a:r>
              <a:rPr lang="fr-BE" sz="3200" dirty="0"/>
              <a:t> </a:t>
            </a:r>
            <a:r>
              <a:rPr lang="fr-BE" sz="3200" dirty="0" err="1"/>
              <a:t>days</a:t>
            </a:r>
            <a:endParaRPr lang="fr-BE" sz="3200" dirty="0"/>
          </a:p>
          <a:p>
            <a:r>
              <a:rPr lang="fr-BE" sz="3200" dirty="0"/>
              <a:t>Problème : Faux positifs</a:t>
            </a:r>
          </a:p>
        </p:txBody>
      </p:sp>
    </p:spTree>
    <p:extLst>
      <p:ext uri="{BB962C8B-B14F-4D97-AF65-F5344CB8AC3E}">
        <p14:creationId xmlns:p14="http://schemas.microsoft.com/office/powerpoint/2010/main" val="340036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F7FE66-BEF4-6061-C883-493577F553C4}"/>
              </a:ext>
            </a:extLst>
          </p:cNvPr>
          <p:cNvSpPr>
            <a:spLocks noGrp="1"/>
          </p:cNvSpPr>
          <p:nvPr>
            <p:ph type="title"/>
          </p:nvPr>
        </p:nvSpPr>
        <p:spPr>
          <a:xfrm>
            <a:off x="1251678" y="382385"/>
            <a:ext cx="10388096" cy="1492132"/>
          </a:xfrm>
        </p:spPr>
        <p:txBody>
          <a:bodyPr>
            <a:normAutofit/>
          </a:bodyPr>
          <a:lstStyle/>
          <a:p>
            <a:r>
              <a:rPr lang="fr-BE" dirty="0"/>
              <a:t>Antivirus : détection comportementale</a:t>
            </a:r>
          </a:p>
        </p:txBody>
      </p:sp>
      <p:grpSp>
        <p:nvGrpSpPr>
          <p:cNvPr id="9" name="Groupe 8">
            <a:extLst>
              <a:ext uri="{FF2B5EF4-FFF2-40B4-BE49-F238E27FC236}">
                <a16:creationId xmlns:a16="http://schemas.microsoft.com/office/drawing/2014/main" id="{0F22DBA3-DC90-DD4E-AEDE-9708E9D2C682}"/>
              </a:ext>
            </a:extLst>
          </p:cNvPr>
          <p:cNvGrpSpPr/>
          <p:nvPr/>
        </p:nvGrpSpPr>
        <p:grpSpPr>
          <a:xfrm>
            <a:off x="2485017" y="2493161"/>
            <a:ext cx="3822546" cy="3726398"/>
            <a:chOff x="2058292" y="2338662"/>
            <a:chExt cx="3765176" cy="3679115"/>
          </a:xfrm>
        </p:grpSpPr>
        <p:sp>
          <p:nvSpPr>
            <p:cNvPr id="7" name="Rectangle 6">
              <a:extLst>
                <a:ext uri="{FF2B5EF4-FFF2-40B4-BE49-F238E27FC236}">
                  <a16:creationId xmlns:a16="http://schemas.microsoft.com/office/drawing/2014/main" id="{83CA9E83-5291-1546-571E-A04D3134EE88}"/>
                </a:ext>
              </a:extLst>
            </p:cNvPr>
            <p:cNvSpPr/>
            <p:nvPr/>
          </p:nvSpPr>
          <p:spPr>
            <a:xfrm>
              <a:off x="2058292" y="2338662"/>
              <a:ext cx="3765176" cy="3679115"/>
            </a:xfrm>
            <a:prstGeom prst="rect">
              <a:avLst/>
            </a:prstGeom>
            <a:solidFill>
              <a:srgbClr val="00B0F0">
                <a:alpha val="17000"/>
              </a:srgbClr>
            </a:solidFill>
            <a:scene3d>
              <a:camera prst="obliqueBottom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076" name="Picture 4">
              <a:extLst>
                <a:ext uri="{FF2B5EF4-FFF2-40B4-BE49-F238E27FC236}">
                  <a16:creationId xmlns:a16="http://schemas.microsoft.com/office/drawing/2014/main" id="{DCAE6358-EAAF-DF6A-ACB5-C351F48BBF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212" y="2508600"/>
              <a:ext cx="757335" cy="87485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ZoneTexte 7">
            <a:extLst>
              <a:ext uri="{FF2B5EF4-FFF2-40B4-BE49-F238E27FC236}">
                <a16:creationId xmlns:a16="http://schemas.microsoft.com/office/drawing/2014/main" id="{DA24DD11-C0FC-2D4E-22FB-128E79952D33}"/>
              </a:ext>
            </a:extLst>
          </p:cNvPr>
          <p:cNvSpPr txBox="1"/>
          <p:nvPr/>
        </p:nvSpPr>
        <p:spPr>
          <a:xfrm>
            <a:off x="7695304" y="2956854"/>
            <a:ext cx="2431228" cy="461665"/>
          </a:xfrm>
          <a:prstGeom prst="rect">
            <a:avLst/>
          </a:prstGeom>
          <a:noFill/>
        </p:spPr>
        <p:txBody>
          <a:bodyPr wrap="square" rtlCol="0">
            <a:spAutoFit/>
          </a:bodyPr>
          <a:lstStyle/>
          <a:p>
            <a:r>
              <a:rPr lang="fr-BE" sz="2400" dirty="0"/>
              <a:t>programme.exe</a:t>
            </a:r>
          </a:p>
        </p:txBody>
      </p:sp>
      <p:pic>
        <p:nvPicPr>
          <p:cNvPr id="10" name="Picture 4">
            <a:extLst>
              <a:ext uri="{FF2B5EF4-FFF2-40B4-BE49-F238E27FC236}">
                <a16:creationId xmlns:a16="http://schemas.microsoft.com/office/drawing/2014/main" id="{8E723E4F-F7CC-FAB3-A798-505F2F7DB8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2461" y="3481305"/>
            <a:ext cx="1957816" cy="150217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66D738E0-F98B-7D58-28CB-89301920D7D8}"/>
              </a:ext>
            </a:extLst>
          </p:cNvPr>
          <p:cNvSpPr/>
          <p:nvPr/>
        </p:nvSpPr>
        <p:spPr>
          <a:xfrm>
            <a:off x="7605656" y="2956854"/>
            <a:ext cx="2259106" cy="461665"/>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2" name="Picture 2" descr="Eye Monitoring icon in SVG, PNG formats">
            <a:extLst>
              <a:ext uri="{FF2B5EF4-FFF2-40B4-BE49-F238E27FC236}">
                <a16:creationId xmlns:a16="http://schemas.microsoft.com/office/drawing/2014/main" id="{B58D7355-7844-FDE4-9C44-EC2C928E8A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1426" y="2493161"/>
            <a:ext cx="1137172" cy="113717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22A6D334-0398-70A6-9D3A-7DC9AC781899}"/>
              </a:ext>
            </a:extLst>
          </p:cNvPr>
          <p:cNvSpPr/>
          <p:nvPr/>
        </p:nvSpPr>
        <p:spPr>
          <a:xfrm>
            <a:off x="2944010" y="5583220"/>
            <a:ext cx="2947595" cy="37651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ZoneTexte 13">
            <a:extLst>
              <a:ext uri="{FF2B5EF4-FFF2-40B4-BE49-F238E27FC236}">
                <a16:creationId xmlns:a16="http://schemas.microsoft.com/office/drawing/2014/main" id="{53D80E55-E1BE-68F1-1F18-7BF59C0B4498}"/>
              </a:ext>
            </a:extLst>
          </p:cNvPr>
          <p:cNvSpPr txBox="1"/>
          <p:nvPr/>
        </p:nvSpPr>
        <p:spPr>
          <a:xfrm>
            <a:off x="3153778" y="5583219"/>
            <a:ext cx="3055172" cy="376517"/>
          </a:xfrm>
          <a:prstGeom prst="rect">
            <a:avLst/>
          </a:prstGeom>
          <a:noFill/>
        </p:spPr>
        <p:txBody>
          <a:bodyPr wrap="square" rtlCol="0">
            <a:spAutoFit/>
          </a:bodyPr>
          <a:lstStyle/>
          <a:p>
            <a:r>
              <a:rPr lang="fr-BE" dirty="0">
                <a:solidFill>
                  <a:schemeClr val="bg1"/>
                </a:solidFill>
              </a:rPr>
              <a:t>C:\&gt;start programme.exe </a:t>
            </a:r>
          </a:p>
        </p:txBody>
      </p:sp>
    </p:spTree>
    <p:extLst>
      <p:ext uri="{BB962C8B-B14F-4D97-AF65-F5344CB8AC3E}">
        <p14:creationId xmlns:p14="http://schemas.microsoft.com/office/powerpoint/2010/main" val="4927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1" nodeType="clickEffect">
                                  <p:stCondLst>
                                    <p:cond delay="0"/>
                                  </p:stCondLst>
                                  <p:childTnLst>
                                    <p:animMotion origin="layout" path="M 0 0 L 0 0 C -0.00183 0.00486 -0.00404 0.0132 -0.00716 0.01713 C -0.00821 0.01852 -0.00951 0.01921 -0.01068 0.02037 C -0.01276 0.02384 -0.01511 0.02709 -0.0168 0.03125 C -0.01771 0.03334 -0.01836 0.03588 -0.01953 0.0375 C -0.02162 0.04097 -0.02422 0.04375 -0.02657 0.04699 C -0.02774 0.04861 -0.02878 0.05046 -0.03008 0.05162 C -0.03125 0.05278 -0.03243 0.05347 -0.0336 0.05486 C -0.0349 0.05625 -0.03594 0.0581 -0.03711 0.05949 C -0.03802 0.06065 -0.03894 0.06158 -0.03972 0.06273 C -0.0431 0.06736 -0.04063 0.06759 -0.04688 0.07199 C -0.04831 0.07315 -0.04987 0.07384 -0.05131 0.07523 C -0.05313 0.07709 -0.05482 0.0794 -0.05651 0.08148 C -0.05743 0.08241 -0.05821 0.0838 -0.05925 0.08472 L -0.06628 0.09097 C -0.07201 0.10116 -0.06524 0.09074 -0.07331 0.09722 C -0.07461 0.09815 -0.07565 0.10046 -0.07683 0.10185 C -0.08269 0.10903 -0.08034 0.10741 -0.08568 0.10972 C -0.08659 0.11088 -0.08737 0.11204 -0.08828 0.11296 C -0.08946 0.11412 -0.09076 0.11459 -0.0918 0.11597 C -0.09271 0.11713 -0.09284 0.11945 -0.09362 0.1206 C -0.09519 0.12315 -0.09714 0.125 -0.09883 0.12709 L -0.09883 0.12709 L -0.10599 0.13334 L -0.10951 0.13634 C -0.11003 0.13796 -0.11055 0.13982 -0.1112 0.14121 C -0.11302 0.14421 -0.11615 0.14584 -0.11836 0.14746 C -0.1198 0.14954 -0.12123 0.15162 -0.12266 0.15371 C -0.12409 0.15533 -0.12565 0.15671 -0.12709 0.15834 C -0.13034 0.16204 -0.1336 0.16574 -0.13685 0.16945 C -0.13828 0.17107 -0.13985 0.17222 -0.14128 0.17408 C -0.14245 0.1757 -0.14349 0.17732 -0.1448 0.17871 C -0.14701 0.18125 -0.15039 0.18334 -0.15274 0.18496 C -0.15391 0.18704 -0.15482 0.18959 -0.15625 0.19121 C -0.15756 0.19283 -0.15925 0.19329 -0.16068 0.19445 C -0.16836 0.20046 -0.15964 0.19445 -0.16862 0.20232 C -0.17006 0.20347 -0.17162 0.20417 -0.17305 0.20533 C -0.17448 0.20671 -0.17591 0.2088 -0.17748 0.21019 C -0.17878 0.21134 -0.18034 0.21204 -0.18177 0.2132 C -0.1836 0.21482 -0.18529 0.21644 -0.18711 0.21806 C -0.1892 0.21968 -0.19128 0.22107 -0.19336 0.22269 C -0.20105 0.22917 -0.19584 0.22662 -0.20391 0.22894 C -0.20534 0.23009 -0.20677 0.23148 -0.20834 0.23218 C -0.21003 0.23287 -0.21185 0.2331 -0.21355 0.23357 C -0.21485 0.23403 -0.21589 0.23472 -0.21706 0.23519 C -0.21888 0.23588 -0.22071 0.23634 -0.2224 0.23681 C -0.22539 0.23773 -0.22826 0.23959 -0.23125 0.24005 C -0.23802 0.24097 -0.2448 0.24121 -0.25157 0.24306 C -0.26016 0.2456 -0.25834 0.24537 -0.27097 0.2463 C -0.28295 0.24699 -0.29506 0.24722 -0.30716 0.24792 C -0.31784 0.24676 -0.32591 0.2463 -0.3362 0.24468 C -0.33855 0.24421 -0.34089 0.24352 -0.34336 0.24306 L -0.35118 0.24144 L -0.35118 0.24144 " pathEditMode="relative" ptsTypes="AAAAAAAAAAAAAAAAAAAAAAAAAAAAAAAAAAAAAAAAAAAAAAAAAAAAAAA">
                                      <p:cBhvr>
                                        <p:cTn id="28" dur="2000" fill="hold"/>
                                        <p:tgtEl>
                                          <p:spTgt spid="8"/>
                                        </p:tgtEl>
                                        <p:attrNameLst>
                                          <p:attrName>ppt_x</p:attrName>
                                          <p:attrName>ppt_y</p:attrName>
                                        </p:attrNameLst>
                                      </p:cBhvr>
                                    </p:animMotion>
                                  </p:childTnLst>
                                </p:cTn>
                              </p:par>
                              <p:par>
                                <p:cTn id="29" presetID="0" presetClass="path" presetSubtype="0" accel="50000" decel="50000" fill="hold" grpId="1" nodeType="withEffect">
                                  <p:stCondLst>
                                    <p:cond delay="0"/>
                                  </p:stCondLst>
                                  <p:childTnLst>
                                    <p:animMotion origin="layout" path="M 0 0 L 0 0 C -0.00183 0.00486 -0.00404 0.0132 -0.00716 0.01713 C -0.00821 0.01852 -0.00951 0.01921 -0.01068 0.02037 C -0.01276 0.02384 -0.01511 0.02709 -0.0168 0.03125 C -0.01771 0.03334 -0.01836 0.03588 -0.01953 0.0375 C -0.02162 0.04097 -0.02422 0.04375 -0.02657 0.04699 C -0.02774 0.04861 -0.02878 0.05046 -0.03008 0.05162 C -0.03125 0.05278 -0.03243 0.05347 -0.0336 0.05486 C -0.0349 0.05625 -0.03594 0.0581 -0.03711 0.05949 C -0.03802 0.06065 -0.03894 0.06158 -0.03972 0.06273 C -0.0431 0.06736 -0.04063 0.06759 -0.04688 0.07199 C -0.04831 0.07315 -0.04987 0.07384 -0.05131 0.07523 C -0.05313 0.07709 -0.05482 0.0794 -0.05651 0.08148 C -0.05743 0.08241 -0.05821 0.0838 -0.05925 0.08472 L -0.06628 0.09097 C -0.07201 0.10116 -0.06524 0.09074 -0.07331 0.09722 C -0.07461 0.09815 -0.07565 0.10046 -0.07683 0.10185 C -0.08269 0.10903 -0.08034 0.10741 -0.08568 0.10972 C -0.08659 0.11088 -0.08737 0.11204 -0.08828 0.11296 C -0.08946 0.11412 -0.09076 0.11459 -0.0918 0.11597 C -0.09271 0.11713 -0.09284 0.11945 -0.09362 0.1206 C -0.09519 0.12315 -0.09714 0.125 -0.09883 0.12709 L -0.09883 0.12709 L -0.10599 0.13334 L -0.10951 0.13634 C -0.11003 0.13796 -0.11055 0.13982 -0.1112 0.14121 C -0.11302 0.14421 -0.11615 0.14584 -0.11836 0.14746 C -0.1198 0.14954 -0.12123 0.15162 -0.12266 0.15371 C -0.12409 0.15533 -0.12565 0.15671 -0.12709 0.15834 C -0.13034 0.16204 -0.1336 0.16574 -0.13685 0.16945 C -0.13828 0.17107 -0.13985 0.17222 -0.14128 0.17408 C -0.14245 0.1757 -0.14349 0.17732 -0.1448 0.17871 C -0.14701 0.18125 -0.15039 0.18334 -0.15274 0.18496 C -0.15391 0.18704 -0.15482 0.18959 -0.15625 0.19121 C -0.15756 0.19283 -0.15925 0.19329 -0.16068 0.19445 C -0.16836 0.20046 -0.15964 0.19445 -0.16862 0.20232 C -0.17006 0.20347 -0.17162 0.20417 -0.17305 0.20533 C -0.17448 0.20671 -0.17591 0.2088 -0.17748 0.21019 C -0.17878 0.21134 -0.18034 0.21204 -0.18177 0.2132 C -0.1836 0.21482 -0.18529 0.21644 -0.18711 0.21806 C -0.1892 0.21968 -0.19128 0.22107 -0.19336 0.22269 C -0.20105 0.22917 -0.19584 0.22662 -0.20391 0.22894 C -0.20534 0.23009 -0.20677 0.23148 -0.20834 0.23218 C -0.21003 0.23287 -0.21185 0.2331 -0.21355 0.23357 C -0.21485 0.23403 -0.21589 0.23472 -0.21706 0.23519 C -0.21888 0.23588 -0.22071 0.23634 -0.2224 0.23681 C -0.22539 0.23773 -0.22826 0.23959 -0.23125 0.24005 C -0.23802 0.24097 -0.2448 0.24121 -0.25157 0.24306 C -0.26016 0.2456 -0.25834 0.24537 -0.27097 0.2463 C -0.28295 0.24699 -0.29506 0.24722 -0.30716 0.24792 C -0.31784 0.24676 -0.32591 0.2463 -0.3362 0.24468 C -0.33855 0.24421 -0.34089 0.24352 -0.34336 0.24306 L -0.35118 0.24144 L -0.35118 0.24144 " pathEditMode="relative" ptsTypes="AAAAAAAAAAAAAAAAAAAAAAAAAAAAAAAAAAAAAAAAAAAAAAAAAAAAAAA">
                                      <p:cBhvr>
                                        <p:cTn id="30" dur="2000" fill="hold"/>
                                        <p:tgtEl>
                                          <p:spTgt spid="11"/>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nodeType="clickEffect">
                                  <p:stCondLst>
                                    <p:cond delay="0"/>
                                  </p:stCondLst>
                                  <p:childTnLst>
                                    <p:animMotion origin="layout" path="M 3.125E-6 3.7037E-6 L 0.00143 0.39768 " pathEditMode="relative" rAng="0" ptsTypes="AA">
                                      <p:cBhvr>
                                        <p:cTn id="48" dur="2000" fill="hold"/>
                                        <p:tgtEl>
                                          <p:spTgt spid="12"/>
                                        </p:tgtEl>
                                        <p:attrNameLst>
                                          <p:attrName>ppt_x</p:attrName>
                                          <p:attrName>ppt_y</p:attrName>
                                        </p:attrNameLst>
                                      </p:cBhvr>
                                      <p:rCtr x="65" y="198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animBg="1"/>
      <p:bldP spid="11" grpId="1" animBg="1"/>
      <p:bldP spid="15"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F89694-9E8A-B482-B0DC-C9339EB115E7}"/>
              </a:ext>
            </a:extLst>
          </p:cNvPr>
          <p:cNvSpPr>
            <a:spLocks noGrp="1"/>
          </p:cNvSpPr>
          <p:nvPr>
            <p:ph type="title"/>
          </p:nvPr>
        </p:nvSpPr>
        <p:spPr/>
        <p:txBody>
          <a:bodyPr>
            <a:normAutofit/>
          </a:bodyPr>
          <a:lstStyle/>
          <a:p>
            <a:r>
              <a:rPr lang="fr-BE" dirty="0"/>
              <a:t>Antivirus : détection comportementale</a:t>
            </a:r>
          </a:p>
        </p:txBody>
      </p:sp>
      <p:sp>
        <p:nvSpPr>
          <p:cNvPr id="3" name="Espace réservé du contenu 2">
            <a:extLst>
              <a:ext uri="{FF2B5EF4-FFF2-40B4-BE49-F238E27FC236}">
                <a16:creationId xmlns:a16="http://schemas.microsoft.com/office/drawing/2014/main" id="{35EFA280-C3F9-2254-AC88-B74B4784F2E4}"/>
              </a:ext>
            </a:extLst>
          </p:cNvPr>
          <p:cNvSpPr>
            <a:spLocks noGrp="1"/>
          </p:cNvSpPr>
          <p:nvPr>
            <p:ph idx="1"/>
          </p:nvPr>
        </p:nvSpPr>
        <p:spPr>
          <a:xfrm>
            <a:off x="1251678" y="2382254"/>
            <a:ext cx="10178322" cy="3593591"/>
          </a:xfrm>
        </p:spPr>
        <p:txBody>
          <a:bodyPr/>
          <a:lstStyle/>
          <a:p>
            <a:r>
              <a:rPr lang="fr-BE" sz="3200" dirty="0"/>
              <a:t>Analyse les actions pendant son exécution</a:t>
            </a:r>
          </a:p>
          <a:p>
            <a:r>
              <a:rPr lang="fr-BE" sz="3200" dirty="0"/>
              <a:t>Peut créer un environnement émulé</a:t>
            </a:r>
          </a:p>
          <a:p>
            <a:r>
              <a:rPr lang="fr-BE" sz="3200" dirty="0"/>
              <a:t>Analyse l’ensemble de l’OS</a:t>
            </a:r>
          </a:p>
          <a:p>
            <a:r>
              <a:rPr lang="fr-BE" sz="3200" dirty="0"/>
              <a:t>Peut détecter des variants voire des </a:t>
            </a:r>
            <a:r>
              <a:rPr lang="fr-BE" sz="3200" dirty="0" err="1"/>
              <a:t>zero</a:t>
            </a:r>
            <a:r>
              <a:rPr lang="fr-BE" sz="3200" dirty="0"/>
              <a:t> </a:t>
            </a:r>
            <a:r>
              <a:rPr lang="fr-BE" sz="3200" dirty="0" err="1"/>
              <a:t>days</a:t>
            </a:r>
            <a:endParaRPr lang="fr-BE" sz="3200" dirty="0"/>
          </a:p>
          <a:p>
            <a:r>
              <a:rPr lang="fr-BE" sz="3200" dirty="0"/>
              <a:t>Problème : Faux positifs et bypass par le virtuel</a:t>
            </a:r>
          </a:p>
          <a:p>
            <a:endParaRPr lang="fr-BE" dirty="0"/>
          </a:p>
        </p:txBody>
      </p:sp>
    </p:spTree>
    <p:extLst>
      <p:ext uri="{BB962C8B-B14F-4D97-AF65-F5344CB8AC3E}">
        <p14:creationId xmlns:p14="http://schemas.microsoft.com/office/powerpoint/2010/main" val="46204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E1FE2E-D865-2F73-1DE4-82B8A9453483}"/>
              </a:ext>
            </a:extLst>
          </p:cNvPr>
          <p:cNvSpPr>
            <a:spLocks noGrp="1"/>
          </p:cNvSpPr>
          <p:nvPr>
            <p:ph type="title"/>
          </p:nvPr>
        </p:nvSpPr>
        <p:spPr/>
        <p:txBody>
          <a:bodyPr/>
          <a:lstStyle/>
          <a:p>
            <a:r>
              <a:rPr lang="fr-BE" dirty="0"/>
              <a:t>Antivirus : détection</a:t>
            </a:r>
          </a:p>
        </p:txBody>
      </p:sp>
      <p:sp>
        <p:nvSpPr>
          <p:cNvPr id="4" name="ZoneTexte 3">
            <a:extLst>
              <a:ext uri="{FF2B5EF4-FFF2-40B4-BE49-F238E27FC236}">
                <a16:creationId xmlns:a16="http://schemas.microsoft.com/office/drawing/2014/main" id="{7E5101E5-C56E-54DA-FAB1-478AB7FACB21}"/>
              </a:ext>
            </a:extLst>
          </p:cNvPr>
          <p:cNvSpPr txBox="1"/>
          <p:nvPr/>
        </p:nvSpPr>
        <p:spPr>
          <a:xfrm>
            <a:off x="3384884" y="3144253"/>
            <a:ext cx="6304548" cy="1015663"/>
          </a:xfrm>
          <a:prstGeom prst="rect">
            <a:avLst/>
          </a:prstGeom>
          <a:noFill/>
        </p:spPr>
        <p:txBody>
          <a:bodyPr wrap="square" rtlCol="0">
            <a:spAutoFit/>
          </a:bodyPr>
          <a:lstStyle/>
          <a:p>
            <a:r>
              <a:rPr lang="fr-BE" sz="6000" dirty="0"/>
              <a:t>Et bien d’autres…</a:t>
            </a:r>
          </a:p>
        </p:txBody>
      </p:sp>
    </p:spTree>
    <p:extLst>
      <p:ext uri="{BB962C8B-B14F-4D97-AF65-F5344CB8AC3E}">
        <p14:creationId xmlns:p14="http://schemas.microsoft.com/office/powerpoint/2010/main" val="186311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FCAFDE-CF3E-A1B1-BF93-70EEC59202E0}"/>
              </a:ext>
            </a:extLst>
          </p:cNvPr>
          <p:cNvSpPr>
            <a:spLocks noGrp="1"/>
          </p:cNvSpPr>
          <p:nvPr>
            <p:ph type="title"/>
          </p:nvPr>
        </p:nvSpPr>
        <p:spPr>
          <a:xfrm>
            <a:off x="3210845" y="2277045"/>
            <a:ext cx="8187071" cy="4064627"/>
          </a:xfrm>
        </p:spPr>
        <p:txBody>
          <a:bodyPr>
            <a:normAutofit fontScale="90000"/>
          </a:bodyPr>
          <a:lstStyle/>
          <a:p>
            <a:r>
              <a:rPr lang="fr-BE" sz="8800" dirty="0"/>
              <a:t>Comment contourner un antivirus ?</a:t>
            </a:r>
            <a:br>
              <a:rPr lang="fr-BE" sz="8800" dirty="0"/>
            </a:br>
            <a:endParaRPr lang="fr-BE" dirty="0"/>
          </a:p>
        </p:txBody>
      </p:sp>
    </p:spTree>
    <p:extLst>
      <p:ext uri="{BB962C8B-B14F-4D97-AF65-F5344CB8AC3E}">
        <p14:creationId xmlns:p14="http://schemas.microsoft.com/office/powerpoint/2010/main" val="345538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A32575-216E-B234-E2F2-7E50964C27CE}"/>
              </a:ext>
            </a:extLst>
          </p:cNvPr>
          <p:cNvSpPr>
            <a:spLocks noGrp="1"/>
          </p:cNvSpPr>
          <p:nvPr>
            <p:ph type="title"/>
          </p:nvPr>
        </p:nvSpPr>
        <p:spPr/>
        <p:txBody>
          <a:bodyPr/>
          <a:lstStyle/>
          <a:p>
            <a:r>
              <a:rPr lang="fr-BE" dirty="0"/>
              <a:t>Antivirus : Le contournement</a:t>
            </a:r>
          </a:p>
        </p:txBody>
      </p:sp>
      <p:sp>
        <p:nvSpPr>
          <p:cNvPr id="3" name="Espace réservé du texte 2">
            <a:extLst>
              <a:ext uri="{FF2B5EF4-FFF2-40B4-BE49-F238E27FC236}">
                <a16:creationId xmlns:a16="http://schemas.microsoft.com/office/drawing/2014/main" id="{6AEBE2C9-39FC-9A13-368A-34102742CE9D}"/>
              </a:ext>
            </a:extLst>
          </p:cNvPr>
          <p:cNvSpPr>
            <a:spLocks noGrp="1"/>
          </p:cNvSpPr>
          <p:nvPr>
            <p:ph type="body" idx="1"/>
          </p:nvPr>
        </p:nvSpPr>
        <p:spPr>
          <a:xfrm>
            <a:off x="1251678" y="1588169"/>
            <a:ext cx="4800600" cy="1243994"/>
          </a:xfrm>
        </p:spPr>
        <p:txBody>
          <a:bodyPr/>
          <a:lstStyle/>
          <a:p>
            <a:r>
              <a:rPr lang="fr-BE" sz="2800" dirty="0"/>
              <a:t>Le contournement sur le Disque</a:t>
            </a:r>
          </a:p>
        </p:txBody>
      </p:sp>
      <p:sp>
        <p:nvSpPr>
          <p:cNvPr id="4" name="Espace réservé du contenu 3">
            <a:extLst>
              <a:ext uri="{FF2B5EF4-FFF2-40B4-BE49-F238E27FC236}">
                <a16:creationId xmlns:a16="http://schemas.microsoft.com/office/drawing/2014/main" id="{A46DF398-3CEC-AAE9-D197-0DD1F2AD09A3}"/>
              </a:ext>
            </a:extLst>
          </p:cNvPr>
          <p:cNvSpPr>
            <a:spLocks noGrp="1"/>
          </p:cNvSpPr>
          <p:nvPr>
            <p:ph sz="half" idx="2"/>
          </p:nvPr>
        </p:nvSpPr>
        <p:spPr>
          <a:xfrm>
            <a:off x="1251678" y="3243479"/>
            <a:ext cx="4800600" cy="2327643"/>
          </a:xfrm>
        </p:spPr>
        <p:txBody>
          <a:bodyPr>
            <a:noAutofit/>
          </a:bodyPr>
          <a:lstStyle/>
          <a:p>
            <a:r>
              <a:rPr lang="fr-BE" sz="3200" dirty="0"/>
              <a:t>Packers</a:t>
            </a:r>
          </a:p>
          <a:p>
            <a:r>
              <a:rPr lang="fr-BE" sz="3200" dirty="0" err="1"/>
              <a:t>Obfuscateurs</a:t>
            </a:r>
            <a:endParaRPr lang="fr-BE" sz="3200" dirty="0"/>
          </a:p>
          <a:p>
            <a:r>
              <a:rPr lang="fr-BE" sz="3200" dirty="0" err="1"/>
              <a:t>Crypteurs</a:t>
            </a:r>
            <a:endParaRPr lang="fr-BE" sz="3200" dirty="0"/>
          </a:p>
          <a:p>
            <a:endParaRPr lang="fr-BE" sz="3200" dirty="0"/>
          </a:p>
        </p:txBody>
      </p:sp>
      <p:sp>
        <p:nvSpPr>
          <p:cNvPr id="5" name="Espace réservé du texte 4">
            <a:extLst>
              <a:ext uri="{FF2B5EF4-FFF2-40B4-BE49-F238E27FC236}">
                <a16:creationId xmlns:a16="http://schemas.microsoft.com/office/drawing/2014/main" id="{86185E89-ECB2-A92F-20CB-0BF99E59135F}"/>
              </a:ext>
            </a:extLst>
          </p:cNvPr>
          <p:cNvSpPr>
            <a:spLocks noGrp="1"/>
          </p:cNvSpPr>
          <p:nvPr>
            <p:ph type="body" sz="quarter" idx="3"/>
          </p:nvPr>
        </p:nvSpPr>
        <p:spPr>
          <a:xfrm>
            <a:off x="6489485" y="2210166"/>
            <a:ext cx="4800600" cy="632529"/>
          </a:xfrm>
        </p:spPr>
        <p:txBody>
          <a:bodyPr/>
          <a:lstStyle/>
          <a:p>
            <a:r>
              <a:rPr lang="fr-BE" sz="2800" dirty="0"/>
              <a:t>Le contournement en mémoire</a:t>
            </a:r>
          </a:p>
        </p:txBody>
      </p:sp>
      <p:sp>
        <p:nvSpPr>
          <p:cNvPr id="6" name="Espace réservé du contenu 5">
            <a:extLst>
              <a:ext uri="{FF2B5EF4-FFF2-40B4-BE49-F238E27FC236}">
                <a16:creationId xmlns:a16="http://schemas.microsoft.com/office/drawing/2014/main" id="{C05A07DD-417E-65E4-E78B-0F3B5035B52B}"/>
              </a:ext>
            </a:extLst>
          </p:cNvPr>
          <p:cNvSpPr>
            <a:spLocks noGrp="1"/>
          </p:cNvSpPr>
          <p:nvPr>
            <p:ph sz="quarter" idx="4"/>
          </p:nvPr>
        </p:nvSpPr>
        <p:spPr>
          <a:xfrm>
            <a:off x="6489485" y="3243479"/>
            <a:ext cx="5558136" cy="2142122"/>
          </a:xfrm>
        </p:spPr>
        <p:txBody>
          <a:bodyPr>
            <a:normAutofit/>
          </a:bodyPr>
          <a:lstStyle/>
          <a:p>
            <a:r>
              <a:rPr lang="fr-BE" sz="3200" dirty="0"/>
              <a:t>Injection de code en mémoire</a:t>
            </a:r>
          </a:p>
          <a:p>
            <a:r>
              <a:rPr lang="fr-BE" sz="3200" dirty="0"/>
              <a:t>Injection DLL réflective</a:t>
            </a:r>
          </a:p>
          <a:p>
            <a:r>
              <a:rPr lang="fr-BE" sz="3200" dirty="0"/>
              <a:t>Process </a:t>
            </a:r>
            <a:r>
              <a:rPr lang="fr-BE" sz="3200" dirty="0" err="1"/>
              <a:t>Hollowing</a:t>
            </a:r>
            <a:endParaRPr lang="fr-BE" sz="3200" dirty="0"/>
          </a:p>
        </p:txBody>
      </p:sp>
    </p:spTree>
    <p:extLst>
      <p:ext uri="{BB962C8B-B14F-4D97-AF65-F5344CB8AC3E}">
        <p14:creationId xmlns:p14="http://schemas.microsoft.com/office/powerpoint/2010/main" val="57673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fade">
                                      <p:cBhvr>
                                        <p:cTn id="33" dur="5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fade">
                                      <p:cBhvr>
                                        <p:cTn id="38" dur="1000"/>
                                        <p:tgtEl>
                                          <p:spTgt spid="6">
                                            <p:txEl>
                                              <p:pRg st="0" end="0"/>
                                            </p:txEl>
                                          </p:spTgt>
                                        </p:tgtEl>
                                      </p:cBhvr>
                                    </p:animEffect>
                                    <p:anim calcmode="lin" valueType="num">
                                      <p:cBhvr>
                                        <p:cTn id="3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animEffect transition="in" filter="fade">
                                      <p:cBhvr>
                                        <p:cTn id="45" dur="1000"/>
                                        <p:tgtEl>
                                          <p:spTgt spid="6">
                                            <p:txEl>
                                              <p:pRg st="1" end="1"/>
                                            </p:txEl>
                                          </p:spTgt>
                                        </p:tgtEl>
                                      </p:cBhvr>
                                    </p:animEffect>
                                    <p:anim calcmode="lin" valueType="num">
                                      <p:cBhvr>
                                        <p:cTn id="4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7"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Effect transition="in" filter="fade">
                                      <p:cBhvr>
                                        <p:cTn id="52" dur="1000"/>
                                        <p:tgtEl>
                                          <p:spTgt spid="6">
                                            <p:txEl>
                                              <p:pRg st="2" end="2"/>
                                            </p:txEl>
                                          </p:spTgt>
                                        </p:tgtEl>
                                      </p:cBhvr>
                                    </p:animEffect>
                                    <p:anim calcmode="lin" valueType="num">
                                      <p:cBhvr>
                                        <p:cTn id="5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38607-03C6-F76A-C8C0-8D50E1059AC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C1D3EB9-DB94-9592-288B-3F504FC18A10}"/>
              </a:ext>
            </a:extLst>
          </p:cNvPr>
          <p:cNvSpPr>
            <a:spLocks noGrp="1"/>
          </p:cNvSpPr>
          <p:nvPr>
            <p:ph type="title"/>
          </p:nvPr>
        </p:nvSpPr>
        <p:spPr>
          <a:xfrm>
            <a:off x="3307097" y="2129589"/>
            <a:ext cx="8187071" cy="2912672"/>
          </a:xfrm>
        </p:spPr>
        <p:txBody>
          <a:bodyPr>
            <a:normAutofit/>
          </a:bodyPr>
          <a:lstStyle/>
          <a:p>
            <a:r>
              <a:rPr lang="fr-BE" sz="8800" dirty="0"/>
              <a:t>Cas pratique : </a:t>
            </a:r>
            <a:r>
              <a:rPr lang="fr-BE" sz="8800" dirty="0" err="1"/>
              <a:t>Shellter</a:t>
            </a:r>
            <a:endParaRPr lang="fr-BE" sz="8800" dirty="0"/>
          </a:p>
        </p:txBody>
      </p:sp>
    </p:spTree>
    <p:extLst>
      <p:ext uri="{BB962C8B-B14F-4D97-AF65-F5344CB8AC3E}">
        <p14:creationId xmlns:p14="http://schemas.microsoft.com/office/powerpoint/2010/main" val="220575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6E59D9-7FEB-DFAF-2218-1E06CDBC28FA}"/>
              </a:ext>
            </a:extLst>
          </p:cNvPr>
          <p:cNvSpPr>
            <a:spLocks noGrp="1"/>
          </p:cNvSpPr>
          <p:nvPr>
            <p:ph type="title"/>
          </p:nvPr>
        </p:nvSpPr>
        <p:spPr/>
        <p:txBody>
          <a:bodyPr/>
          <a:lstStyle/>
          <a:p>
            <a:r>
              <a:rPr lang="fr-BE" dirty="0" err="1"/>
              <a:t>Shellter</a:t>
            </a:r>
            <a:endParaRPr lang="fr-BE" dirty="0"/>
          </a:p>
        </p:txBody>
      </p:sp>
      <p:pic>
        <p:nvPicPr>
          <p:cNvPr id="4100" name="Picture 4" descr="Shellter | AV Evasion Artware">
            <a:extLst>
              <a:ext uri="{FF2B5EF4-FFF2-40B4-BE49-F238E27FC236}">
                <a16:creationId xmlns:a16="http://schemas.microsoft.com/office/drawing/2014/main" id="{C86EB781-2FDD-9B47-35C0-60D5356232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7833" y="1745425"/>
            <a:ext cx="3759984" cy="168357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471D66B7-C8B0-E484-416B-29DC609FE79D}"/>
              </a:ext>
            </a:extLst>
          </p:cNvPr>
          <p:cNvSpPr txBox="1"/>
          <p:nvPr/>
        </p:nvSpPr>
        <p:spPr>
          <a:xfrm>
            <a:off x="2077833" y="3969572"/>
            <a:ext cx="3759984" cy="646331"/>
          </a:xfrm>
          <a:prstGeom prst="rect">
            <a:avLst/>
          </a:prstGeom>
          <a:noFill/>
        </p:spPr>
        <p:txBody>
          <a:bodyPr wrap="square" rtlCol="0">
            <a:spAutoFit/>
          </a:bodyPr>
          <a:lstStyle/>
          <a:p>
            <a:r>
              <a:rPr lang="fr-BE" dirty="0"/>
              <a:t>Il s’agit d’un outil d’injection de </a:t>
            </a:r>
            <a:r>
              <a:rPr lang="fr-BE" dirty="0" err="1"/>
              <a:t>payload</a:t>
            </a:r>
            <a:r>
              <a:rPr lang="fr-BE" dirty="0"/>
              <a:t> dynamique</a:t>
            </a:r>
          </a:p>
        </p:txBody>
      </p:sp>
      <p:sp>
        <p:nvSpPr>
          <p:cNvPr id="5" name="ZoneTexte 4">
            <a:extLst>
              <a:ext uri="{FF2B5EF4-FFF2-40B4-BE49-F238E27FC236}">
                <a16:creationId xmlns:a16="http://schemas.microsoft.com/office/drawing/2014/main" id="{08F716C2-5FEE-5FF6-6F77-F7A346D865F1}"/>
              </a:ext>
            </a:extLst>
          </p:cNvPr>
          <p:cNvSpPr txBox="1"/>
          <p:nvPr/>
        </p:nvSpPr>
        <p:spPr>
          <a:xfrm>
            <a:off x="7412018" y="1781144"/>
            <a:ext cx="3184264" cy="3693319"/>
          </a:xfrm>
          <a:prstGeom prst="rect">
            <a:avLst/>
          </a:prstGeom>
          <a:solidFill>
            <a:schemeClr val="tx1"/>
          </a:solidFill>
        </p:spPr>
        <p:txBody>
          <a:bodyPr wrap="square" rtlCol="0">
            <a:spAutoFit/>
          </a:bodyPr>
          <a:lstStyle/>
          <a:p>
            <a:r>
              <a:rPr lang="fr-BE" dirty="0">
                <a:solidFill>
                  <a:schemeClr val="bg1"/>
                </a:solidFill>
              </a:rPr>
              <a:t>10101110010110110100101101010101011110010101001101010110010011111010101100101010111001011011010010110101010101111001010100110101011001001111101010110010</a:t>
            </a:r>
          </a:p>
          <a:p>
            <a:r>
              <a:rPr lang="fr-BE" dirty="0">
                <a:solidFill>
                  <a:schemeClr val="bg1"/>
                </a:solidFill>
              </a:rPr>
              <a:t>1010111001011011010010110101010101111001010100110101011001001111101010110010</a:t>
            </a:r>
          </a:p>
          <a:p>
            <a:r>
              <a:rPr lang="fr-BE" dirty="0">
                <a:solidFill>
                  <a:schemeClr val="bg1"/>
                </a:solidFill>
              </a:rPr>
              <a:t>1010111001011011010010110101010101111001010100110101011001001111101010110010</a:t>
            </a:r>
          </a:p>
          <a:p>
            <a:endParaRPr lang="fr-BE" dirty="0">
              <a:solidFill>
                <a:schemeClr val="bg1"/>
              </a:solidFill>
            </a:endParaRPr>
          </a:p>
        </p:txBody>
      </p:sp>
      <p:sp>
        <p:nvSpPr>
          <p:cNvPr id="6" name="ZoneTexte 5">
            <a:extLst>
              <a:ext uri="{FF2B5EF4-FFF2-40B4-BE49-F238E27FC236}">
                <a16:creationId xmlns:a16="http://schemas.microsoft.com/office/drawing/2014/main" id="{C7C2C682-E75F-DBBC-7658-3CB2D3195F22}"/>
              </a:ext>
            </a:extLst>
          </p:cNvPr>
          <p:cNvSpPr txBox="1"/>
          <p:nvPr/>
        </p:nvSpPr>
        <p:spPr>
          <a:xfrm>
            <a:off x="4779983" y="3429000"/>
            <a:ext cx="2280621" cy="376518"/>
          </a:xfrm>
          <a:prstGeom prst="rect">
            <a:avLst/>
          </a:prstGeom>
          <a:noFill/>
        </p:spPr>
        <p:txBody>
          <a:bodyPr wrap="square" rtlCol="0">
            <a:spAutoFit/>
          </a:bodyPr>
          <a:lstStyle/>
          <a:p>
            <a:r>
              <a:rPr lang="fr-BE" dirty="0">
                <a:solidFill>
                  <a:srgbClr val="FF0000"/>
                </a:solidFill>
              </a:rPr>
              <a:t>10011100</a:t>
            </a:r>
          </a:p>
        </p:txBody>
      </p:sp>
    </p:spTree>
    <p:extLst>
      <p:ext uri="{BB962C8B-B14F-4D97-AF65-F5344CB8AC3E}">
        <p14:creationId xmlns:p14="http://schemas.microsoft.com/office/powerpoint/2010/main" val="40135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grpId="1" nodeType="clickEffect">
                                  <p:stCondLst>
                                    <p:cond delay="0"/>
                                  </p:stCondLst>
                                  <p:childTnLst>
                                    <p:animMotion origin="layout" path="M -0.02578 0.0044 L -0.02578 0.0044 C 0.02422 0.02223 -0.00248 0.01436 0.05442 0.02639 C 0.07916 0.03149 0.05976 0.02778 0.08177 0.03102 L 0.10208 0.03426 C 0.11679 0.03311 0.13151 0.03288 0.14609 0.03102 C 0.15651 0.02987 0.16549 0.02755 0.17526 0.02315 C 0.17734 0.02223 0.17929 0.02084 0.18138 0.01991 C 0.1832 0.01945 0.19336 0.01713 0.19466 0.0169 C 0.21341 0.00255 0.18984 0.01945 0.20612 0.01065 C 0.2207 0.00255 0.20468 0.00811 0.21758 0.0044 C 0.22265 -0.00486 0.21731 0.00301 0.22461 -0.00208 C 0.22708 -0.0037 0.22929 -0.00625 0.23177 -0.00833 C 0.23294 -0.00925 0.23398 -0.01087 0.23528 -0.01134 C 0.24622 -0.01643 0.23255 -0.00995 0.2414 -0.01458 C 0.24258 -0.01504 0.24375 -0.0155 0.24492 -0.0162 C 0.24583 -0.01712 0.24661 -0.01851 0.24752 -0.01921 C 0.24935 -0.0206 0.25286 -0.02245 0.25286 -0.02245 C 0.25403 -0.02407 0.25534 -0.02546 0.25638 -0.02708 C 0.25729 -0.02847 0.25807 -0.03055 0.25911 -0.03194 C 0.2681 -0.04328 0.25807 -0.02893 0.26523 -0.03657 C 0.26588 -0.03726 0.2664 -0.03865 0.26705 -0.03958 L 0.26705 -0.03958 " pathEditMode="relative" ptsTypes="AAAAAAAAAAAAAAAAAAAAAAA">
                                      <p:cBhvr>
                                        <p:cTn id="25"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B52DB4-DED0-E22F-C92C-1F31A7DFA34F}"/>
              </a:ext>
            </a:extLst>
          </p:cNvPr>
          <p:cNvSpPr>
            <a:spLocks noGrp="1"/>
          </p:cNvSpPr>
          <p:nvPr>
            <p:ph type="title"/>
          </p:nvPr>
        </p:nvSpPr>
        <p:spPr>
          <a:xfrm>
            <a:off x="3167625" y="2171167"/>
            <a:ext cx="9365034" cy="4064627"/>
          </a:xfrm>
        </p:spPr>
        <p:txBody>
          <a:bodyPr>
            <a:normAutofit fontScale="90000"/>
          </a:bodyPr>
          <a:lstStyle/>
          <a:p>
            <a:r>
              <a:rPr lang="fr-BE" sz="8800" dirty="0"/>
              <a:t>Démo de contournement d’antivirus</a:t>
            </a:r>
            <a:br>
              <a:rPr lang="fr-BE" sz="8800" dirty="0"/>
            </a:br>
            <a:endParaRPr lang="fr-BE" dirty="0"/>
          </a:p>
        </p:txBody>
      </p:sp>
    </p:spTree>
    <p:extLst>
      <p:ext uri="{BB962C8B-B14F-4D97-AF65-F5344CB8AC3E}">
        <p14:creationId xmlns:p14="http://schemas.microsoft.com/office/powerpoint/2010/main" val="242541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267DC2-6696-583E-C548-69141033C51C}"/>
              </a:ext>
            </a:extLst>
          </p:cNvPr>
          <p:cNvSpPr>
            <a:spLocks noGrp="1"/>
          </p:cNvSpPr>
          <p:nvPr>
            <p:ph type="title"/>
          </p:nvPr>
        </p:nvSpPr>
        <p:spPr/>
        <p:txBody>
          <a:bodyPr/>
          <a:lstStyle/>
          <a:p>
            <a:r>
              <a:rPr lang="fr-BE" dirty="0"/>
              <a:t>Plan</a:t>
            </a:r>
          </a:p>
        </p:txBody>
      </p:sp>
      <p:sp>
        <p:nvSpPr>
          <p:cNvPr id="3" name="Espace réservé du contenu 2">
            <a:extLst>
              <a:ext uri="{FF2B5EF4-FFF2-40B4-BE49-F238E27FC236}">
                <a16:creationId xmlns:a16="http://schemas.microsoft.com/office/drawing/2014/main" id="{03928B7B-70D2-792A-7D06-0FB8ADE1B9B0}"/>
              </a:ext>
            </a:extLst>
          </p:cNvPr>
          <p:cNvSpPr>
            <a:spLocks noGrp="1"/>
          </p:cNvSpPr>
          <p:nvPr>
            <p:ph idx="1"/>
          </p:nvPr>
        </p:nvSpPr>
        <p:spPr>
          <a:xfrm>
            <a:off x="1251678" y="2050980"/>
            <a:ext cx="10178322" cy="3593591"/>
          </a:xfrm>
        </p:spPr>
        <p:txBody>
          <a:bodyPr/>
          <a:lstStyle/>
          <a:p>
            <a:r>
              <a:rPr lang="fr-BE" sz="3200" dirty="0"/>
              <a:t>Qu’est-ce qu’un antivirus ?</a:t>
            </a:r>
          </a:p>
          <a:p>
            <a:r>
              <a:rPr lang="fr-BE" sz="3200" dirty="0"/>
              <a:t>Comment fonctionne un antivirus ?</a:t>
            </a:r>
          </a:p>
          <a:p>
            <a:r>
              <a:rPr lang="fr-BE" sz="3200" dirty="0"/>
              <a:t>Comment contourner un antivirus ?</a:t>
            </a:r>
          </a:p>
          <a:p>
            <a:r>
              <a:rPr lang="fr-BE" sz="3200" dirty="0"/>
              <a:t>Cas pratique : </a:t>
            </a:r>
            <a:r>
              <a:rPr lang="fr-BE" sz="3200" dirty="0" err="1"/>
              <a:t>Shellter</a:t>
            </a:r>
            <a:endParaRPr lang="fr-BE" sz="3200" dirty="0"/>
          </a:p>
          <a:p>
            <a:r>
              <a:rPr lang="fr-BE" sz="3200" dirty="0"/>
              <a:t>Démo de contournement d’antivirus</a:t>
            </a:r>
          </a:p>
          <a:p>
            <a:endParaRPr lang="fr-BE" dirty="0"/>
          </a:p>
        </p:txBody>
      </p:sp>
    </p:spTree>
    <p:extLst>
      <p:ext uri="{BB962C8B-B14F-4D97-AF65-F5344CB8AC3E}">
        <p14:creationId xmlns:p14="http://schemas.microsoft.com/office/powerpoint/2010/main" val="407975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E92F47-DF60-C069-684F-05B323702768}"/>
              </a:ext>
            </a:extLst>
          </p:cNvPr>
          <p:cNvSpPr>
            <a:spLocks noGrp="1"/>
          </p:cNvSpPr>
          <p:nvPr>
            <p:ph type="title"/>
          </p:nvPr>
        </p:nvSpPr>
        <p:spPr/>
        <p:txBody>
          <a:bodyPr/>
          <a:lstStyle/>
          <a:p>
            <a:r>
              <a:rPr lang="fr-BE" dirty="0"/>
              <a:t>Sources</a:t>
            </a:r>
          </a:p>
        </p:txBody>
      </p:sp>
      <p:sp>
        <p:nvSpPr>
          <p:cNvPr id="3" name="Espace réservé du contenu 2">
            <a:extLst>
              <a:ext uri="{FF2B5EF4-FFF2-40B4-BE49-F238E27FC236}">
                <a16:creationId xmlns:a16="http://schemas.microsoft.com/office/drawing/2014/main" id="{C3A1F13D-FFE0-0553-8DD2-2A6F351FBA84}"/>
              </a:ext>
            </a:extLst>
          </p:cNvPr>
          <p:cNvSpPr>
            <a:spLocks noGrp="1"/>
          </p:cNvSpPr>
          <p:nvPr>
            <p:ph idx="1"/>
          </p:nvPr>
        </p:nvSpPr>
        <p:spPr>
          <a:xfrm>
            <a:off x="1251678" y="1558757"/>
            <a:ext cx="10178322" cy="4487041"/>
          </a:xfrm>
        </p:spPr>
        <p:txBody>
          <a:bodyPr>
            <a:noAutofit/>
          </a:bodyPr>
          <a:lstStyle/>
          <a:p>
            <a:r>
              <a:rPr lang="fr-BE" sz="2800" dirty="0"/>
              <a:t>OSCP, PWK Pen-200 by Offensive Security</a:t>
            </a:r>
          </a:p>
          <a:p>
            <a:r>
              <a:rPr lang="fr-BE" sz="2800" dirty="0">
                <a:hlinkClick r:id="rId2"/>
              </a:rPr>
              <a:t>https://www.vaadata.com/blog/fr/techniques-de-contournement-dantivirus-et-dedr/#detection-heuristique-et-comportementale</a:t>
            </a:r>
            <a:endParaRPr lang="fr-BE" sz="2800" dirty="0"/>
          </a:p>
          <a:p>
            <a:r>
              <a:rPr lang="fr-BE" sz="2800" dirty="0">
                <a:hlinkClick r:id="rId3"/>
              </a:rPr>
              <a:t>https://www.shellterproject.com/</a:t>
            </a:r>
            <a:endParaRPr lang="fr-BE" sz="2800" dirty="0"/>
          </a:p>
          <a:p>
            <a:r>
              <a:rPr lang="fr-BE" sz="2800" dirty="0">
                <a:hlinkClick r:id="rId4"/>
              </a:rPr>
              <a:t>https://www.securiteinfo.com/attaques/malwares-virus-spam-logiciels-indesirables/techniques-detection-malware.shtml</a:t>
            </a:r>
            <a:endParaRPr lang="fr-BE" sz="2800" dirty="0"/>
          </a:p>
          <a:p>
            <a:r>
              <a:rPr lang="fr-BE" sz="2800" dirty="0">
                <a:hlinkClick r:id="rId5"/>
              </a:rPr>
              <a:t>https://www.crowdstrike.com/en-us/cybersecurity-101/malware/malware-detection/</a:t>
            </a:r>
            <a:endParaRPr lang="fr-BE" sz="2800" dirty="0"/>
          </a:p>
          <a:p>
            <a:endParaRPr lang="fr-BE" sz="2800" dirty="0"/>
          </a:p>
        </p:txBody>
      </p:sp>
    </p:spTree>
    <p:extLst>
      <p:ext uri="{BB962C8B-B14F-4D97-AF65-F5344CB8AC3E}">
        <p14:creationId xmlns:p14="http://schemas.microsoft.com/office/powerpoint/2010/main" val="107566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C81530-AC8F-F0BA-6CAB-D5F7F0C1EF0F}"/>
              </a:ext>
            </a:extLst>
          </p:cNvPr>
          <p:cNvSpPr>
            <a:spLocks noGrp="1"/>
          </p:cNvSpPr>
          <p:nvPr>
            <p:ph type="title"/>
          </p:nvPr>
        </p:nvSpPr>
        <p:spPr>
          <a:xfrm>
            <a:off x="3242930" y="1171853"/>
            <a:ext cx="8187071" cy="2555113"/>
          </a:xfrm>
        </p:spPr>
        <p:txBody>
          <a:bodyPr/>
          <a:lstStyle/>
          <a:p>
            <a:r>
              <a:rPr lang="fr-FR" dirty="0"/>
              <a:t>Merci pour votre écoute </a:t>
            </a:r>
            <a:endParaRPr lang="fr-BE" dirty="0"/>
          </a:p>
        </p:txBody>
      </p:sp>
      <p:sp>
        <p:nvSpPr>
          <p:cNvPr id="3" name="Espace réservé du texte 2">
            <a:extLst>
              <a:ext uri="{FF2B5EF4-FFF2-40B4-BE49-F238E27FC236}">
                <a16:creationId xmlns:a16="http://schemas.microsoft.com/office/drawing/2014/main" id="{8848590B-7CFD-D11C-80C8-41429B3CEFF6}"/>
              </a:ext>
            </a:extLst>
          </p:cNvPr>
          <p:cNvSpPr>
            <a:spLocks noGrp="1"/>
          </p:cNvSpPr>
          <p:nvPr>
            <p:ph type="body" idx="1"/>
          </p:nvPr>
        </p:nvSpPr>
        <p:spPr>
          <a:xfrm>
            <a:off x="3242930" y="4223186"/>
            <a:ext cx="8382379" cy="1462961"/>
          </a:xfrm>
        </p:spPr>
        <p:txBody>
          <a:bodyPr>
            <a:normAutofit/>
          </a:bodyPr>
          <a:lstStyle/>
          <a:p>
            <a:r>
              <a:rPr lang="fr-FR" sz="4000" dirty="0"/>
              <a:t>Avez-vous des questions ?</a:t>
            </a:r>
            <a:endParaRPr lang="fr-BE" sz="4000" dirty="0"/>
          </a:p>
        </p:txBody>
      </p:sp>
    </p:spTree>
    <p:extLst>
      <p:ext uri="{BB962C8B-B14F-4D97-AF65-F5344CB8AC3E}">
        <p14:creationId xmlns:p14="http://schemas.microsoft.com/office/powerpoint/2010/main" val="106889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97E5E7-E416-8B8D-CBBC-0F6F3E6EFB55}"/>
              </a:ext>
            </a:extLst>
          </p:cNvPr>
          <p:cNvSpPr>
            <a:spLocks noGrp="1"/>
          </p:cNvSpPr>
          <p:nvPr>
            <p:ph type="title"/>
          </p:nvPr>
        </p:nvSpPr>
        <p:spPr>
          <a:xfrm>
            <a:off x="3242929" y="1525023"/>
            <a:ext cx="8187071" cy="4064627"/>
          </a:xfrm>
        </p:spPr>
        <p:txBody>
          <a:bodyPr>
            <a:normAutofit fontScale="90000"/>
          </a:bodyPr>
          <a:lstStyle/>
          <a:p>
            <a:r>
              <a:rPr lang="fr-BE" sz="8800" dirty="0"/>
              <a:t>Qu’est-ce qu’un antivirus ?</a:t>
            </a:r>
            <a:br>
              <a:rPr lang="fr-BE" sz="8800" dirty="0"/>
            </a:br>
            <a:endParaRPr lang="fr-BE" dirty="0"/>
          </a:p>
        </p:txBody>
      </p:sp>
    </p:spTree>
    <p:extLst>
      <p:ext uri="{BB962C8B-B14F-4D97-AF65-F5344CB8AC3E}">
        <p14:creationId xmlns:p14="http://schemas.microsoft.com/office/powerpoint/2010/main" val="53357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a:extLst>
              <a:ext uri="{FF2B5EF4-FFF2-40B4-BE49-F238E27FC236}">
                <a16:creationId xmlns:a16="http://schemas.microsoft.com/office/drawing/2014/main" id="{AE7EF43D-03B5-EB16-9175-358904234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415" y="1675906"/>
            <a:ext cx="4489560" cy="299121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131EA1A5-0B24-99EF-4D90-081592A5DBED}"/>
              </a:ext>
            </a:extLst>
          </p:cNvPr>
          <p:cNvSpPr>
            <a:spLocks noGrp="1"/>
          </p:cNvSpPr>
          <p:nvPr>
            <p:ph type="title"/>
          </p:nvPr>
        </p:nvSpPr>
        <p:spPr/>
        <p:txBody>
          <a:bodyPr/>
          <a:lstStyle/>
          <a:p>
            <a:r>
              <a:rPr lang="fr-BE" dirty="0"/>
              <a:t>Antivirus : Définition</a:t>
            </a:r>
          </a:p>
        </p:txBody>
      </p:sp>
      <p:sp>
        <p:nvSpPr>
          <p:cNvPr id="3" name="Espace réservé du contenu 2">
            <a:extLst>
              <a:ext uri="{FF2B5EF4-FFF2-40B4-BE49-F238E27FC236}">
                <a16:creationId xmlns:a16="http://schemas.microsoft.com/office/drawing/2014/main" id="{B5C4E85A-730E-4B91-117C-F997A2DE70BF}"/>
              </a:ext>
            </a:extLst>
          </p:cNvPr>
          <p:cNvSpPr>
            <a:spLocks noGrp="1"/>
          </p:cNvSpPr>
          <p:nvPr>
            <p:ph idx="1"/>
          </p:nvPr>
        </p:nvSpPr>
        <p:spPr>
          <a:xfrm>
            <a:off x="1251678" y="2286001"/>
            <a:ext cx="6895626" cy="2523743"/>
          </a:xfrm>
        </p:spPr>
        <p:txBody>
          <a:bodyPr/>
          <a:lstStyle/>
          <a:p>
            <a:r>
              <a:rPr lang="fr-BE" sz="2400" dirty="0"/>
              <a:t>Logiciel de sécurité</a:t>
            </a:r>
          </a:p>
          <a:p>
            <a:r>
              <a:rPr lang="fr-FR" sz="2400" dirty="0"/>
              <a:t>Identifie, prévient et élimine les logiciels malveillants</a:t>
            </a:r>
            <a:endParaRPr lang="fr-BE" sz="2400" dirty="0"/>
          </a:p>
          <a:p>
            <a:r>
              <a:rPr lang="fr-BE" sz="2400" dirty="0"/>
              <a:t>S’installe généralement sur un appareil individuel</a:t>
            </a:r>
          </a:p>
          <a:p>
            <a:r>
              <a:rPr lang="fr-FR" sz="2400" dirty="0"/>
              <a:t>Plusieurs méthodes de détection</a:t>
            </a:r>
          </a:p>
          <a:p>
            <a:r>
              <a:rPr lang="fr-FR" sz="2400" dirty="0"/>
              <a:t>Plusieurs fonctionnalités</a:t>
            </a:r>
          </a:p>
          <a:p>
            <a:endParaRPr lang="fr-FR" dirty="0"/>
          </a:p>
        </p:txBody>
      </p:sp>
      <p:pic>
        <p:nvPicPr>
          <p:cNvPr id="2052" name="Picture 4">
            <a:extLst>
              <a:ext uri="{FF2B5EF4-FFF2-40B4-BE49-F238E27FC236}">
                <a16:creationId xmlns:a16="http://schemas.microsoft.com/office/drawing/2014/main" id="{1D04BF8A-73F9-3D68-33A5-3048499268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3349" y="4195643"/>
            <a:ext cx="2900101" cy="2900101"/>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4" name="Picture 6" descr="Quiz Astérix et Obélix Mission Cléopâtre : on te couvre d'or si tu relies  ces 10 répliques à leur personnage">
            <a:extLst>
              <a:ext uri="{FF2B5EF4-FFF2-40B4-BE49-F238E27FC236}">
                <a16:creationId xmlns:a16="http://schemas.microsoft.com/office/drawing/2014/main" id="{0488CA27-39BD-653E-553B-F3A8ABD708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98734" y="0"/>
            <a:ext cx="1174276" cy="11742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80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43F5D2-1113-C367-77DC-8EA38D4BECA8}"/>
              </a:ext>
            </a:extLst>
          </p:cNvPr>
          <p:cNvSpPr>
            <a:spLocks noGrp="1"/>
          </p:cNvSpPr>
          <p:nvPr>
            <p:ph type="title"/>
          </p:nvPr>
        </p:nvSpPr>
        <p:spPr>
          <a:xfrm>
            <a:off x="1251678" y="382385"/>
            <a:ext cx="10178322" cy="820023"/>
          </a:xfrm>
        </p:spPr>
        <p:txBody>
          <a:bodyPr/>
          <a:lstStyle/>
          <a:p>
            <a:r>
              <a:rPr lang="fr-BE" dirty="0"/>
              <a:t>Antivirus : Définition</a:t>
            </a:r>
          </a:p>
        </p:txBody>
      </p:sp>
      <p:pic>
        <p:nvPicPr>
          <p:cNvPr id="1028" name="Picture 4">
            <a:extLst>
              <a:ext uri="{FF2B5EF4-FFF2-40B4-BE49-F238E27FC236}">
                <a16:creationId xmlns:a16="http://schemas.microsoft.com/office/drawing/2014/main" id="{6C8D52AD-802E-BEB1-AAC5-B1AC34D08C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180" y="2384450"/>
            <a:ext cx="1957816" cy="15021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5F47E8A-0575-53E1-1391-68D07AB6A4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9526" y="2384450"/>
            <a:ext cx="1492132" cy="1492132"/>
          </a:xfrm>
          <a:prstGeom prst="rect">
            <a:avLst/>
          </a:prstGeom>
          <a:noFill/>
          <a:extLst>
            <a:ext uri="{909E8E84-426E-40DD-AFC4-6F175D3DCCD1}">
              <a14:hiddenFill xmlns:a14="http://schemas.microsoft.com/office/drawing/2010/main">
                <a:solidFill>
                  <a:srgbClr val="FFFFFF"/>
                </a:solidFill>
              </a14:hiddenFill>
            </a:ext>
          </a:extLst>
        </p:spPr>
      </p:pic>
      <p:sp>
        <p:nvSpPr>
          <p:cNvPr id="4" name="Flèche : droite 3">
            <a:extLst>
              <a:ext uri="{FF2B5EF4-FFF2-40B4-BE49-F238E27FC236}">
                <a16:creationId xmlns:a16="http://schemas.microsoft.com/office/drawing/2014/main" id="{38454221-CE0D-36F9-9DEF-F1B25DCAD8FD}"/>
              </a:ext>
            </a:extLst>
          </p:cNvPr>
          <p:cNvSpPr/>
          <p:nvPr/>
        </p:nvSpPr>
        <p:spPr>
          <a:xfrm>
            <a:off x="3459157" y="2812345"/>
            <a:ext cx="2950788" cy="598367"/>
          </a:xfrm>
          <a:prstGeom prst="rightArrow">
            <a:avLst/>
          </a:prstGeom>
          <a:noFill/>
          <a:ln w="3810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ZoneTexte 4">
            <a:extLst>
              <a:ext uri="{FF2B5EF4-FFF2-40B4-BE49-F238E27FC236}">
                <a16:creationId xmlns:a16="http://schemas.microsoft.com/office/drawing/2014/main" id="{A8BAC8E1-4BD9-117E-32CD-D93A6BB60E28}"/>
              </a:ext>
            </a:extLst>
          </p:cNvPr>
          <p:cNvSpPr txBox="1"/>
          <p:nvPr/>
        </p:nvSpPr>
        <p:spPr>
          <a:xfrm>
            <a:off x="3900096" y="2943828"/>
            <a:ext cx="2440743" cy="369332"/>
          </a:xfrm>
          <a:prstGeom prst="rect">
            <a:avLst/>
          </a:prstGeom>
          <a:noFill/>
        </p:spPr>
        <p:txBody>
          <a:bodyPr wrap="square" rtlCol="0">
            <a:spAutoFit/>
          </a:bodyPr>
          <a:lstStyle/>
          <a:p>
            <a:r>
              <a:rPr lang="fr-BE" dirty="0"/>
              <a:t>EXE, PDF, DOC, PS1</a:t>
            </a:r>
          </a:p>
        </p:txBody>
      </p:sp>
      <p:pic>
        <p:nvPicPr>
          <p:cNvPr id="3" name="Picture 4" descr="Base De Données PNG pour téléchargement gratuit">
            <a:extLst>
              <a:ext uri="{FF2B5EF4-FFF2-40B4-BE49-F238E27FC236}">
                <a16:creationId xmlns:a16="http://schemas.microsoft.com/office/drawing/2014/main" id="{325410E0-4300-0833-3C36-47D659DBCE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4887" y="2358030"/>
            <a:ext cx="1622171" cy="16221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Antivirus - Icônes sécurité gratuites">
            <a:extLst>
              <a:ext uri="{FF2B5EF4-FFF2-40B4-BE49-F238E27FC236}">
                <a16:creationId xmlns:a16="http://schemas.microsoft.com/office/drawing/2014/main" id="{4FB4C129-5225-A171-9AE2-21D13181BA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2864" y="2394497"/>
            <a:ext cx="1492132" cy="149213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A899D78B-B97E-EE53-5770-026370867632}"/>
              </a:ext>
            </a:extLst>
          </p:cNvPr>
          <p:cNvSpPr/>
          <p:nvPr/>
        </p:nvSpPr>
        <p:spPr>
          <a:xfrm>
            <a:off x="8434996" y="3082431"/>
            <a:ext cx="1492132" cy="1285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Flèche : droite 25">
            <a:extLst>
              <a:ext uri="{FF2B5EF4-FFF2-40B4-BE49-F238E27FC236}">
                <a16:creationId xmlns:a16="http://schemas.microsoft.com/office/drawing/2014/main" id="{2E7680C5-A1D2-CF06-1B40-56AF781B391E}"/>
              </a:ext>
            </a:extLst>
          </p:cNvPr>
          <p:cNvSpPr/>
          <p:nvPr/>
        </p:nvSpPr>
        <p:spPr>
          <a:xfrm rot="7553061">
            <a:off x="5494440" y="4386856"/>
            <a:ext cx="1801469" cy="4666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7" name="Picture 10">
            <a:extLst>
              <a:ext uri="{FF2B5EF4-FFF2-40B4-BE49-F238E27FC236}">
                <a16:creationId xmlns:a16="http://schemas.microsoft.com/office/drawing/2014/main" id="{ED19A85A-6216-4576-F20A-254627BCD0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1822" y="3950152"/>
            <a:ext cx="1346356" cy="767143"/>
          </a:xfrm>
          <a:prstGeom prst="rect">
            <a:avLst/>
          </a:prstGeom>
          <a:noFill/>
          <a:extLst>
            <a:ext uri="{909E8E84-426E-40DD-AFC4-6F175D3DCCD1}">
              <a14:hiddenFill xmlns:a14="http://schemas.microsoft.com/office/drawing/2010/main">
                <a:solidFill>
                  <a:srgbClr val="FFFFFF"/>
                </a:solidFill>
              </a14:hiddenFill>
            </a:ext>
          </a:extLst>
        </p:spPr>
      </p:pic>
      <p:sp>
        <p:nvSpPr>
          <p:cNvPr id="28" name="Flèche : droite 27">
            <a:extLst>
              <a:ext uri="{FF2B5EF4-FFF2-40B4-BE49-F238E27FC236}">
                <a16:creationId xmlns:a16="http://schemas.microsoft.com/office/drawing/2014/main" id="{AA754571-470E-0B2E-02C6-010AAAC40264}"/>
              </a:ext>
            </a:extLst>
          </p:cNvPr>
          <p:cNvSpPr/>
          <p:nvPr/>
        </p:nvSpPr>
        <p:spPr>
          <a:xfrm rot="3142185">
            <a:off x="7713313" y="4395555"/>
            <a:ext cx="1801469" cy="4666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036" name="Picture 12">
            <a:extLst>
              <a:ext uri="{FF2B5EF4-FFF2-40B4-BE49-F238E27FC236}">
                <a16:creationId xmlns:a16="http://schemas.microsoft.com/office/drawing/2014/main" id="{D5CFDD3F-0751-A2DA-0EFA-0C9F0366B8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89602" y="3876582"/>
            <a:ext cx="1337525" cy="89222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Jail, prison PNG transparent image download, size: 512x512px">
            <a:extLst>
              <a:ext uri="{FF2B5EF4-FFF2-40B4-BE49-F238E27FC236}">
                <a16:creationId xmlns:a16="http://schemas.microsoft.com/office/drawing/2014/main" id="{78F5111D-1445-81F2-8247-FDB9550C83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72984" y="5358776"/>
            <a:ext cx="1308801" cy="130880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Approved - Free computer icons">
            <a:extLst>
              <a:ext uri="{FF2B5EF4-FFF2-40B4-BE49-F238E27FC236}">
                <a16:creationId xmlns:a16="http://schemas.microsoft.com/office/drawing/2014/main" id="{549F554B-9FCF-76C7-FE31-92A49A6F672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1805" y="5327432"/>
            <a:ext cx="1269034" cy="1269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95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Effect transition="in" filter="fade">
                                      <p:cBhvr>
                                        <p:cTn id="11" dur="500"/>
                                        <p:tgtEl>
                                          <p:spTgt spid="103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style.rotation</p:attrName>
                                        </p:attrNameLst>
                                      </p:cBhvr>
                                      <p:tavLst>
                                        <p:tav tm="0">
                                          <p:val>
                                            <p:fltVal val="90"/>
                                          </p:val>
                                        </p:tav>
                                        <p:tav tm="100000">
                                          <p:val>
                                            <p:fltVal val="0"/>
                                          </p:val>
                                        </p:tav>
                                      </p:tavLst>
                                    </p:anim>
                                    <p:animEffect transition="in" filter="fade">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040"/>
                                        </p:tgtEl>
                                        <p:attrNameLst>
                                          <p:attrName>style.visibility</p:attrName>
                                        </p:attrNameLst>
                                      </p:cBhvr>
                                      <p:to>
                                        <p:strVal val="visible"/>
                                      </p:to>
                                    </p:set>
                                    <p:animEffect transition="in" filter="fade">
                                      <p:cBhvr>
                                        <p:cTn id="50" dur="1000"/>
                                        <p:tgtEl>
                                          <p:spTgt spid="1040"/>
                                        </p:tgtEl>
                                      </p:cBhvr>
                                    </p:animEffect>
                                    <p:anim calcmode="lin" valueType="num">
                                      <p:cBhvr>
                                        <p:cTn id="51" dur="1000" fill="hold"/>
                                        <p:tgtEl>
                                          <p:spTgt spid="1040"/>
                                        </p:tgtEl>
                                        <p:attrNameLst>
                                          <p:attrName>ppt_x</p:attrName>
                                        </p:attrNameLst>
                                      </p:cBhvr>
                                      <p:tavLst>
                                        <p:tav tm="0">
                                          <p:val>
                                            <p:strVal val="#ppt_x"/>
                                          </p:val>
                                        </p:tav>
                                        <p:tav tm="100000">
                                          <p:val>
                                            <p:strVal val="#ppt_x"/>
                                          </p:val>
                                        </p:tav>
                                      </p:tavLst>
                                    </p:anim>
                                    <p:anim calcmode="lin" valueType="num">
                                      <p:cBhvr>
                                        <p:cTn id="52" dur="1000" fill="hold"/>
                                        <p:tgtEl>
                                          <p:spTgt spid="104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par>
                                <p:cTn id="58" presetID="10" presetClass="entr" presetSubtype="0" fill="hold" nodeType="withEffect">
                                  <p:stCondLst>
                                    <p:cond delay="0"/>
                                  </p:stCondLst>
                                  <p:childTnLst>
                                    <p:set>
                                      <p:cBhvr>
                                        <p:cTn id="59" dur="1" fill="hold">
                                          <p:stCondLst>
                                            <p:cond delay="0"/>
                                          </p:stCondLst>
                                        </p:cTn>
                                        <p:tgtEl>
                                          <p:spTgt spid="1036"/>
                                        </p:tgtEl>
                                        <p:attrNameLst>
                                          <p:attrName>style.visibility</p:attrName>
                                        </p:attrNameLst>
                                      </p:cBhvr>
                                      <p:to>
                                        <p:strVal val="visible"/>
                                      </p:to>
                                    </p:set>
                                    <p:animEffect transition="in" filter="fade">
                                      <p:cBhvr>
                                        <p:cTn id="60" dur="500"/>
                                        <p:tgtEl>
                                          <p:spTgt spid="1036"/>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1038"/>
                                        </p:tgtEl>
                                        <p:attrNameLst>
                                          <p:attrName>style.visibility</p:attrName>
                                        </p:attrNameLst>
                                      </p:cBhvr>
                                      <p:to>
                                        <p:strVal val="visible"/>
                                      </p:to>
                                    </p:set>
                                    <p:animEffect transition="in" filter="fade">
                                      <p:cBhvr>
                                        <p:cTn id="65" dur="1000"/>
                                        <p:tgtEl>
                                          <p:spTgt spid="1038"/>
                                        </p:tgtEl>
                                      </p:cBhvr>
                                    </p:animEffect>
                                    <p:anim calcmode="lin" valueType="num">
                                      <p:cBhvr>
                                        <p:cTn id="66" dur="1000" fill="hold"/>
                                        <p:tgtEl>
                                          <p:spTgt spid="1038"/>
                                        </p:tgtEl>
                                        <p:attrNameLst>
                                          <p:attrName>ppt_x</p:attrName>
                                        </p:attrNameLst>
                                      </p:cBhvr>
                                      <p:tavLst>
                                        <p:tav tm="0">
                                          <p:val>
                                            <p:strVal val="#ppt_x"/>
                                          </p:val>
                                        </p:tav>
                                        <p:tav tm="100000">
                                          <p:val>
                                            <p:strVal val="#ppt_x"/>
                                          </p:val>
                                        </p:tav>
                                      </p:tavLst>
                                    </p:anim>
                                    <p:anim calcmode="lin" valueType="num">
                                      <p:cBhvr>
                                        <p:cTn id="67" dur="1000" fill="hold"/>
                                        <p:tgtEl>
                                          <p:spTgt spid="10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8" grpId="0" animBg="1"/>
      <p:bldP spid="26"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15F2C9-891C-631C-529D-30A5735B2690}"/>
              </a:ext>
            </a:extLst>
          </p:cNvPr>
          <p:cNvSpPr>
            <a:spLocks noGrp="1"/>
          </p:cNvSpPr>
          <p:nvPr>
            <p:ph type="title"/>
          </p:nvPr>
        </p:nvSpPr>
        <p:spPr>
          <a:xfrm>
            <a:off x="3215497" y="1640816"/>
            <a:ext cx="8187071" cy="4595391"/>
          </a:xfrm>
        </p:spPr>
        <p:txBody>
          <a:bodyPr>
            <a:normAutofit fontScale="90000"/>
          </a:bodyPr>
          <a:lstStyle/>
          <a:p>
            <a:r>
              <a:rPr lang="fr-BE" sz="8800" dirty="0"/>
              <a:t>Comment fonctionne un antivirus ?</a:t>
            </a:r>
            <a:br>
              <a:rPr lang="fr-BE" sz="8800" dirty="0"/>
            </a:br>
            <a:endParaRPr lang="fr-BE" dirty="0"/>
          </a:p>
        </p:txBody>
      </p:sp>
    </p:spTree>
    <p:extLst>
      <p:ext uri="{BB962C8B-B14F-4D97-AF65-F5344CB8AC3E}">
        <p14:creationId xmlns:p14="http://schemas.microsoft.com/office/powerpoint/2010/main" val="28103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355C9D-AF93-B5E3-7AA4-A4A97FD7DFD8}"/>
              </a:ext>
            </a:extLst>
          </p:cNvPr>
          <p:cNvSpPr>
            <a:spLocks noGrp="1"/>
          </p:cNvSpPr>
          <p:nvPr>
            <p:ph type="title"/>
          </p:nvPr>
        </p:nvSpPr>
        <p:spPr>
          <a:xfrm>
            <a:off x="1251678" y="382385"/>
            <a:ext cx="10489218" cy="1492132"/>
          </a:xfrm>
        </p:spPr>
        <p:txBody>
          <a:bodyPr/>
          <a:lstStyle/>
          <a:p>
            <a:r>
              <a:rPr lang="fr-BE" dirty="0"/>
              <a:t>Antivirus : méthodes de détection</a:t>
            </a:r>
          </a:p>
        </p:txBody>
      </p:sp>
      <p:sp>
        <p:nvSpPr>
          <p:cNvPr id="3" name="Espace réservé du contenu 2">
            <a:extLst>
              <a:ext uri="{FF2B5EF4-FFF2-40B4-BE49-F238E27FC236}">
                <a16:creationId xmlns:a16="http://schemas.microsoft.com/office/drawing/2014/main" id="{FF3EDCB5-E59A-D3A1-6BDA-E950DE1D14F3}"/>
              </a:ext>
            </a:extLst>
          </p:cNvPr>
          <p:cNvSpPr>
            <a:spLocks noGrp="1"/>
          </p:cNvSpPr>
          <p:nvPr>
            <p:ph idx="1"/>
          </p:nvPr>
        </p:nvSpPr>
        <p:spPr>
          <a:xfrm>
            <a:off x="1251678" y="2487169"/>
            <a:ext cx="10178322" cy="2075687"/>
          </a:xfrm>
        </p:spPr>
        <p:txBody>
          <a:bodyPr>
            <a:normAutofit/>
          </a:bodyPr>
          <a:lstStyle/>
          <a:p>
            <a:r>
              <a:rPr lang="fr-BE" sz="3200" dirty="0"/>
              <a:t>La détection basée sur les signatures</a:t>
            </a:r>
          </a:p>
          <a:p>
            <a:r>
              <a:rPr lang="fr-BE" sz="3200" dirty="0"/>
              <a:t>La détection heuristique</a:t>
            </a:r>
          </a:p>
          <a:p>
            <a:r>
              <a:rPr lang="fr-BE" sz="3200" dirty="0"/>
              <a:t>La détection comportementale</a:t>
            </a:r>
          </a:p>
        </p:txBody>
      </p:sp>
    </p:spTree>
    <p:extLst>
      <p:ext uri="{BB962C8B-B14F-4D97-AF65-F5344CB8AC3E}">
        <p14:creationId xmlns:p14="http://schemas.microsoft.com/office/powerpoint/2010/main" val="313656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a16="http://schemas.microsoft.com/office/drawing/2014/main" id="{D394FA6E-5181-D9BA-86F4-905F66266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871" y="3526776"/>
            <a:ext cx="1221709" cy="937384"/>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59DE2663-6755-6D53-C095-30C6CA09CF4B}"/>
              </a:ext>
            </a:extLst>
          </p:cNvPr>
          <p:cNvSpPr>
            <a:spLocks noGrp="1"/>
          </p:cNvSpPr>
          <p:nvPr>
            <p:ph type="title"/>
          </p:nvPr>
        </p:nvSpPr>
        <p:spPr>
          <a:xfrm>
            <a:off x="1251678" y="382385"/>
            <a:ext cx="10562370" cy="1492132"/>
          </a:xfrm>
        </p:spPr>
        <p:txBody>
          <a:bodyPr/>
          <a:lstStyle/>
          <a:p>
            <a:r>
              <a:rPr lang="fr-BE" dirty="0"/>
              <a:t>Antivirus : Détection de signatures</a:t>
            </a:r>
          </a:p>
        </p:txBody>
      </p:sp>
      <p:pic>
        <p:nvPicPr>
          <p:cNvPr id="1036" name="Picture 12">
            <a:extLst>
              <a:ext uri="{FF2B5EF4-FFF2-40B4-BE49-F238E27FC236}">
                <a16:creationId xmlns:a16="http://schemas.microsoft.com/office/drawing/2014/main" id="{E3C77B04-6DDD-A4CE-1E87-AF02CB98E6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0873" y="3337560"/>
            <a:ext cx="1316050" cy="11892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5B1CD2D-E197-69EB-8C02-91ABC4B959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9413" y="3337560"/>
            <a:ext cx="1599729" cy="1114901"/>
          </a:xfrm>
          <a:prstGeom prst="rect">
            <a:avLst/>
          </a:prstGeom>
          <a:noFill/>
          <a:extLst>
            <a:ext uri="{909E8E84-426E-40DD-AFC4-6F175D3DCCD1}">
              <a14:hiddenFill xmlns:a14="http://schemas.microsoft.com/office/drawing/2010/main">
                <a:solidFill>
                  <a:srgbClr val="FFFFFF"/>
                </a:solidFill>
              </a14:hiddenFill>
            </a:ext>
          </a:extLst>
        </p:spPr>
      </p:pic>
      <p:sp>
        <p:nvSpPr>
          <p:cNvPr id="4" name="Flèche : droite 3">
            <a:extLst>
              <a:ext uri="{FF2B5EF4-FFF2-40B4-BE49-F238E27FC236}">
                <a16:creationId xmlns:a16="http://schemas.microsoft.com/office/drawing/2014/main" id="{39173A2E-60F6-A95D-943E-ECF01E30D225}"/>
              </a:ext>
            </a:extLst>
          </p:cNvPr>
          <p:cNvSpPr/>
          <p:nvPr/>
        </p:nvSpPr>
        <p:spPr>
          <a:xfrm>
            <a:off x="4040564" y="3831336"/>
            <a:ext cx="792042" cy="26517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5">
            <a:extLst>
              <a:ext uri="{FF2B5EF4-FFF2-40B4-BE49-F238E27FC236}">
                <a16:creationId xmlns:a16="http://schemas.microsoft.com/office/drawing/2014/main" id="{5452BA14-E7E5-F620-8130-0314C04ADC88}"/>
              </a:ext>
            </a:extLst>
          </p:cNvPr>
          <p:cNvSpPr/>
          <p:nvPr/>
        </p:nvSpPr>
        <p:spPr>
          <a:xfrm>
            <a:off x="7666962" y="2434256"/>
            <a:ext cx="1638545" cy="2794159"/>
          </a:xfrm>
          <a:prstGeom prst="rect">
            <a:avLst/>
          </a:prstGeom>
          <a:noFill/>
          <a:ln w="7620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ZoneTexte 6">
            <a:extLst>
              <a:ext uri="{FF2B5EF4-FFF2-40B4-BE49-F238E27FC236}">
                <a16:creationId xmlns:a16="http://schemas.microsoft.com/office/drawing/2014/main" id="{4B309279-1D92-943D-4EB4-2764B1BA2DFE}"/>
              </a:ext>
            </a:extLst>
          </p:cNvPr>
          <p:cNvSpPr txBox="1"/>
          <p:nvPr/>
        </p:nvSpPr>
        <p:spPr>
          <a:xfrm>
            <a:off x="7769353" y="2064924"/>
            <a:ext cx="1850135" cy="369332"/>
          </a:xfrm>
          <a:prstGeom prst="rect">
            <a:avLst/>
          </a:prstGeom>
          <a:noFill/>
        </p:spPr>
        <p:txBody>
          <a:bodyPr wrap="square" rtlCol="0">
            <a:spAutoFit/>
          </a:bodyPr>
          <a:lstStyle/>
          <a:p>
            <a:r>
              <a:rPr lang="fr-BE" b="1" dirty="0"/>
              <a:t>DATABASE</a:t>
            </a:r>
          </a:p>
        </p:txBody>
      </p:sp>
      <p:sp>
        <p:nvSpPr>
          <p:cNvPr id="5" name="ZoneTexte 4">
            <a:extLst>
              <a:ext uri="{FF2B5EF4-FFF2-40B4-BE49-F238E27FC236}">
                <a16:creationId xmlns:a16="http://schemas.microsoft.com/office/drawing/2014/main" id="{0F909771-C4D4-C6F0-3433-CBE2894A2EAF}"/>
              </a:ext>
            </a:extLst>
          </p:cNvPr>
          <p:cNvSpPr txBox="1"/>
          <p:nvPr/>
        </p:nvSpPr>
        <p:spPr>
          <a:xfrm>
            <a:off x="4832606" y="4601036"/>
            <a:ext cx="1406431" cy="369332"/>
          </a:xfrm>
          <a:prstGeom prst="rect">
            <a:avLst/>
          </a:prstGeom>
          <a:noFill/>
        </p:spPr>
        <p:txBody>
          <a:bodyPr wrap="square" rtlCol="0">
            <a:spAutoFit/>
          </a:bodyPr>
          <a:lstStyle/>
          <a:p>
            <a:r>
              <a:rPr lang="fr-BE" dirty="0">
                <a:solidFill>
                  <a:srgbClr val="FF0000"/>
                </a:solidFill>
              </a:rPr>
              <a:t>10010110</a:t>
            </a:r>
          </a:p>
        </p:txBody>
      </p:sp>
      <p:sp>
        <p:nvSpPr>
          <p:cNvPr id="8" name="Rectangle 7">
            <a:extLst>
              <a:ext uri="{FF2B5EF4-FFF2-40B4-BE49-F238E27FC236}">
                <a16:creationId xmlns:a16="http://schemas.microsoft.com/office/drawing/2014/main" id="{A1882C7A-1951-9587-1149-F491A45B8FE8}"/>
              </a:ext>
            </a:extLst>
          </p:cNvPr>
          <p:cNvSpPr/>
          <p:nvPr/>
        </p:nvSpPr>
        <p:spPr>
          <a:xfrm>
            <a:off x="4832606" y="4601036"/>
            <a:ext cx="1188719" cy="369332"/>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ZoneTexte 8">
            <a:extLst>
              <a:ext uri="{FF2B5EF4-FFF2-40B4-BE49-F238E27FC236}">
                <a16:creationId xmlns:a16="http://schemas.microsoft.com/office/drawing/2014/main" id="{260398F0-215D-0E53-F6FA-C87E1B413A9F}"/>
              </a:ext>
            </a:extLst>
          </p:cNvPr>
          <p:cNvSpPr txBox="1"/>
          <p:nvPr/>
        </p:nvSpPr>
        <p:spPr>
          <a:xfrm>
            <a:off x="7899078" y="2775307"/>
            <a:ext cx="1406431" cy="369332"/>
          </a:xfrm>
          <a:prstGeom prst="rect">
            <a:avLst/>
          </a:prstGeom>
          <a:noFill/>
        </p:spPr>
        <p:txBody>
          <a:bodyPr wrap="square" rtlCol="0">
            <a:spAutoFit/>
          </a:bodyPr>
          <a:lstStyle/>
          <a:p>
            <a:r>
              <a:rPr lang="fr-BE" dirty="0">
                <a:solidFill>
                  <a:srgbClr val="FF0000"/>
                </a:solidFill>
              </a:rPr>
              <a:t>01011010</a:t>
            </a:r>
          </a:p>
        </p:txBody>
      </p:sp>
      <p:sp>
        <p:nvSpPr>
          <p:cNvPr id="10" name="ZoneTexte 9">
            <a:extLst>
              <a:ext uri="{FF2B5EF4-FFF2-40B4-BE49-F238E27FC236}">
                <a16:creationId xmlns:a16="http://schemas.microsoft.com/office/drawing/2014/main" id="{7878FFA2-A806-47CA-F7F4-34D838000904}"/>
              </a:ext>
            </a:extLst>
          </p:cNvPr>
          <p:cNvSpPr txBox="1"/>
          <p:nvPr/>
        </p:nvSpPr>
        <p:spPr>
          <a:xfrm>
            <a:off x="7899077" y="3139614"/>
            <a:ext cx="1406431" cy="369332"/>
          </a:xfrm>
          <a:prstGeom prst="rect">
            <a:avLst/>
          </a:prstGeom>
          <a:noFill/>
        </p:spPr>
        <p:txBody>
          <a:bodyPr wrap="square" rtlCol="0">
            <a:spAutoFit/>
          </a:bodyPr>
          <a:lstStyle/>
          <a:p>
            <a:r>
              <a:rPr lang="fr-BE" dirty="0">
                <a:solidFill>
                  <a:srgbClr val="FF0000"/>
                </a:solidFill>
              </a:rPr>
              <a:t>11110001</a:t>
            </a:r>
          </a:p>
        </p:txBody>
      </p:sp>
      <p:sp>
        <p:nvSpPr>
          <p:cNvPr id="11" name="ZoneTexte 10">
            <a:extLst>
              <a:ext uri="{FF2B5EF4-FFF2-40B4-BE49-F238E27FC236}">
                <a16:creationId xmlns:a16="http://schemas.microsoft.com/office/drawing/2014/main" id="{2F99A967-4D51-8C5E-889A-671F5EE34296}"/>
              </a:ext>
            </a:extLst>
          </p:cNvPr>
          <p:cNvSpPr txBox="1"/>
          <p:nvPr/>
        </p:nvSpPr>
        <p:spPr>
          <a:xfrm>
            <a:off x="7899077" y="3508946"/>
            <a:ext cx="1406431" cy="369332"/>
          </a:xfrm>
          <a:prstGeom prst="rect">
            <a:avLst/>
          </a:prstGeom>
          <a:noFill/>
        </p:spPr>
        <p:txBody>
          <a:bodyPr wrap="square" rtlCol="0">
            <a:spAutoFit/>
          </a:bodyPr>
          <a:lstStyle/>
          <a:p>
            <a:r>
              <a:rPr lang="fr-BE" dirty="0">
                <a:solidFill>
                  <a:srgbClr val="FF0000"/>
                </a:solidFill>
              </a:rPr>
              <a:t>11011000</a:t>
            </a:r>
          </a:p>
        </p:txBody>
      </p:sp>
      <p:sp>
        <p:nvSpPr>
          <p:cNvPr id="12" name="ZoneTexte 11">
            <a:extLst>
              <a:ext uri="{FF2B5EF4-FFF2-40B4-BE49-F238E27FC236}">
                <a16:creationId xmlns:a16="http://schemas.microsoft.com/office/drawing/2014/main" id="{EDCF7EDE-56D7-4AFF-9B03-CF282ABF62D7}"/>
              </a:ext>
            </a:extLst>
          </p:cNvPr>
          <p:cNvSpPr txBox="1"/>
          <p:nvPr/>
        </p:nvSpPr>
        <p:spPr>
          <a:xfrm>
            <a:off x="7899077" y="3885183"/>
            <a:ext cx="1406431" cy="369332"/>
          </a:xfrm>
          <a:prstGeom prst="rect">
            <a:avLst/>
          </a:prstGeom>
          <a:noFill/>
        </p:spPr>
        <p:txBody>
          <a:bodyPr wrap="square" rtlCol="0">
            <a:spAutoFit/>
          </a:bodyPr>
          <a:lstStyle/>
          <a:p>
            <a:r>
              <a:rPr lang="fr-BE" dirty="0">
                <a:solidFill>
                  <a:srgbClr val="FF0000"/>
                </a:solidFill>
              </a:rPr>
              <a:t>00101101</a:t>
            </a:r>
          </a:p>
        </p:txBody>
      </p:sp>
      <p:sp>
        <p:nvSpPr>
          <p:cNvPr id="13" name="ZoneTexte 12">
            <a:extLst>
              <a:ext uri="{FF2B5EF4-FFF2-40B4-BE49-F238E27FC236}">
                <a16:creationId xmlns:a16="http://schemas.microsoft.com/office/drawing/2014/main" id="{EFA4157D-BCB7-8B16-9FC2-D36ACA62CBD6}"/>
              </a:ext>
            </a:extLst>
          </p:cNvPr>
          <p:cNvSpPr txBox="1"/>
          <p:nvPr/>
        </p:nvSpPr>
        <p:spPr>
          <a:xfrm>
            <a:off x="7899077" y="4261420"/>
            <a:ext cx="1406431" cy="369332"/>
          </a:xfrm>
          <a:prstGeom prst="rect">
            <a:avLst/>
          </a:prstGeom>
          <a:noFill/>
        </p:spPr>
        <p:txBody>
          <a:bodyPr wrap="square" rtlCol="0">
            <a:spAutoFit/>
          </a:bodyPr>
          <a:lstStyle/>
          <a:p>
            <a:r>
              <a:rPr lang="fr-BE" dirty="0">
                <a:solidFill>
                  <a:srgbClr val="FF0000"/>
                </a:solidFill>
              </a:rPr>
              <a:t>01101001</a:t>
            </a:r>
          </a:p>
        </p:txBody>
      </p:sp>
      <p:sp>
        <p:nvSpPr>
          <p:cNvPr id="18" name="Flèche : double flèche horizontale 17">
            <a:extLst>
              <a:ext uri="{FF2B5EF4-FFF2-40B4-BE49-F238E27FC236}">
                <a16:creationId xmlns:a16="http://schemas.microsoft.com/office/drawing/2014/main" id="{1FFADEA3-6F8C-4258-4D88-98E8D73A9C72}"/>
              </a:ext>
            </a:extLst>
          </p:cNvPr>
          <p:cNvSpPr/>
          <p:nvPr/>
        </p:nvSpPr>
        <p:spPr>
          <a:xfrm>
            <a:off x="6035838" y="3857030"/>
            <a:ext cx="1413523" cy="27687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Rectangle 18">
            <a:extLst>
              <a:ext uri="{FF2B5EF4-FFF2-40B4-BE49-F238E27FC236}">
                <a16:creationId xmlns:a16="http://schemas.microsoft.com/office/drawing/2014/main" id="{6B3B3919-2A75-81FD-54C4-D9B1C657DCC1}"/>
              </a:ext>
            </a:extLst>
          </p:cNvPr>
          <p:cNvSpPr/>
          <p:nvPr/>
        </p:nvSpPr>
        <p:spPr>
          <a:xfrm>
            <a:off x="7882462" y="4630752"/>
            <a:ext cx="1188719" cy="369332"/>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0" name="Picture 12">
            <a:extLst>
              <a:ext uri="{FF2B5EF4-FFF2-40B4-BE49-F238E27FC236}">
                <a16:creationId xmlns:a16="http://schemas.microsoft.com/office/drawing/2014/main" id="{DA8B62F6-B9F9-C42B-3BCC-2C9D045E50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0613" y="3433479"/>
            <a:ext cx="1495208" cy="997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67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036"/>
                                        </p:tgtEl>
                                        <p:attrNameLst>
                                          <p:attrName>style.visibility</p:attrName>
                                        </p:attrNameLst>
                                      </p:cBhvr>
                                      <p:to>
                                        <p:strVal val="visible"/>
                                      </p:to>
                                    </p:set>
                                    <p:animEffect transition="in" filter="fade">
                                      <p:cBhvr>
                                        <p:cTn id="16" dur="1000"/>
                                        <p:tgtEl>
                                          <p:spTgt spid="1036"/>
                                        </p:tgtEl>
                                      </p:cBhvr>
                                    </p:animEffect>
                                    <p:anim calcmode="lin" valueType="num">
                                      <p:cBhvr>
                                        <p:cTn id="17" dur="1000" fill="hold"/>
                                        <p:tgtEl>
                                          <p:spTgt spid="1036"/>
                                        </p:tgtEl>
                                        <p:attrNameLst>
                                          <p:attrName>ppt_x</p:attrName>
                                        </p:attrNameLst>
                                      </p:cBhvr>
                                      <p:tavLst>
                                        <p:tav tm="0">
                                          <p:val>
                                            <p:strVal val="#ppt_x"/>
                                          </p:val>
                                        </p:tav>
                                        <p:tav tm="100000">
                                          <p:val>
                                            <p:strVal val="#ppt_x"/>
                                          </p:val>
                                        </p:tav>
                                      </p:tavLst>
                                    </p:anim>
                                    <p:anim calcmode="lin" valueType="num">
                                      <p:cBhvr>
                                        <p:cTn id="18" dur="1000" fill="hold"/>
                                        <p:tgtEl>
                                          <p:spTgt spid="103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randombar(horizontal)">
                                      <p:cBhvr>
                                        <p:cTn id="36" dur="500"/>
                                        <p:tgtEl>
                                          <p:spTgt spid="9"/>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randombar(horizontal)">
                                      <p:cBhvr>
                                        <p:cTn id="39" dur="500"/>
                                        <p:tgtEl>
                                          <p:spTgt spid="10"/>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randombar(horizontal)">
                                      <p:cBhvr>
                                        <p:cTn id="42" dur="500"/>
                                        <p:tgtEl>
                                          <p:spTgt spid="11"/>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randombar(horizontal)">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37" presetClass="path" presetSubtype="0" accel="50000" decel="50000" fill="hold" grpId="1" nodeType="clickEffect">
                                  <p:stCondLst>
                                    <p:cond delay="0"/>
                                  </p:stCondLst>
                                  <p:childTnLst>
                                    <p:animMotion origin="layout" path="M 3.54167E-6 4.81481E-6 L 0.06705 0.04004 C 0.08099 0.04907 0.10195 0.05393 0.12395 0.05393 C 0.14895 0.05393 0.16901 0.04907 0.18294 0.04004 L 0.25 4.81481E-6 " pathEditMode="relative" rAng="0" ptsTypes="AAAAA">
                                      <p:cBhvr>
                                        <p:cTn id="56" dur="2000" fill="hold"/>
                                        <p:tgtEl>
                                          <p:spTgt spid="5"/>
                                        </p:tgtEl>
                                        <p:attrNameLst>
                                          <p:attrName>ppt_x</p:attrName>
                                          <p:attrName>ppt_y</p:attrName>
                                        </p:attrNameLst>
                                      </p:cBhvr>
                                      <p:rCtr x="12500" y="2685"/>
                                    </p:animMotion>
                                  </p:childTnLst>
                                </p:cTn>
                              </p:par>
                              <p:par>
                                <p:cTn id="57" presetID="37" presetClass="path" presetSubtype="0" accel="50000" decel="50000" fill="hold" grpId="1" nodeType="withEffect">
                                  <p:stCondLst>
                                    <p:cond delay="0"/>
                                  </p:stCondLst>
                                  <p:childTnLst>
                                    <p:animMotion origin="layout" path="M -2.08333E-6 4.81481E-6 L 0.06706 0.04004 C 0.08099 0.04907 0.10196 0.05393 0.12396 0.05393 C 0.14896 0.05393 0.16901 0.04907 0.18294 0.04004 L 0.25 4.81481E-6 " pathEditMode="relative" rAng="0" ptsTypes="AAAAA">
                                      <p:cBhvr>
                                        <p:cTn id="58" dur="2000" fill="hold"/>
                                        <p:tgtEl>
                                          <p:spTgt spid="8"/>
                                        </p:tgtEl>
                                        <p:attrNameLst>
                                          <p:attrName>ppt_x</p:attrName>
                                          <p:attrName>ppt_y</p:attrName>
                                        </p:attrNameLst>
                                      </p:cBhvr>
                                      <p:rCtr x="12500" y="2685"/>
                                    </p:animMotion>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2" nodeType="clickEffect">
                                  <p:stCondLst>
                                    <p:cond delay="0"/>
                                  </p:stCondLst>
                                  <p:childTnLst>
                                    <p:animEffect transition="out" filter="fade">
                                      <p:cBhvr>
                                        <p:cTn id="62" dur="500"/>
                                        <p:tgtEl>
                                          <p:spTgt spid="8"/>
                                        </p:tgtEl>
                                      </p:cBhvr>
                                    </p:animEffect>
                                    <p:set>
                                      <p:cBhvr>
                                        <p:cTn id="63" dur="1" fill="hold">
                                          <p:stCondLst>
                                            <p:cond delay="499"/>
                                          </p:stCondLst>
                                        </p:cTn>
                                        <p:tgtEl>
                                          <p:spTgt spid="8"/>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1" nodeType="clickEffect">
                                  <p:stCondLst>
                                    <p:cond delay="0"/>
                                  </p:stCondLst>
                                  <p:childTnLst>
                                    <p:set>
                                      <p:cBhvr>
                                        <p:cTn id="67" dur="1" fill="hold">
                                          <p:stCondLst>
                                            <p:cond delay="0"/>
                                          </p:stCondLst>
                                        </p:cTn>
                                        <p:tgtEl>
                                          <p:spTgt spid="4"/>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1036"/>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63" presetClass="path" presetSubtype="0" accel="50000" decel="50000" fill="hold" nodeType="clickEffect">
                                  <p:stCondLst>
                                    <p:cond delay="0"/>
                                  </p:stCondLst>
                                  <p:childTnLst>
                                    <p:animMotion origin="layout" path="M -4.16667E-6 -4.07407E-6 L 0.11329 0.00949 " pathEditMode="relative" rAng="0" ptsTypes="AA">
                                      <p:cBhvr>
                                        <p:cTn id="78" dur="2000" fill="hold"/>
                                        <p:tgtEl>
                                          <p:spTgt spid="1032"/>
                                        </p:tgtEl>
                                        <p:attrNameLst>
                                          <p:attrName>ppt_x</p:attrName>
                                          <p:attrName>ppt_y</p:attrName>
                                        </p:attrNameLst>
                                      </p:cBhvr>
                                      <p:rCtr x="5664" y="463"/>
                                    </p:animMotion>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500"/>
                                        <p:tgtEl>
                                          <p:spTgt spid="1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fade">
                                      <p:cBhvr>
                                        <p:cTn id="88" dur="500"/>
                                        <p:tgtEl>
                                          <p:spTgt spid="19"/>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7" grpId="0"/>
      <p:bldP spid="5" grpId="0"/>
      <p:bldP spid="5" grpId="1"/>
      <p:bldP spid="8" grpId="0" animBg="1"/>
      <p:bldP spid="8" grpId="1" animBg="1"/>
      <p:bldP spid="8" grpId="2" animBg="1"/>
      <p:bldP spid="9" grpId="0"/>
      <p:bldP spid="10" grpId="0"/>
      <p:bldP spid="11" grpId="0"/>
      <p:bldP spid="12" grpId="0"/>
      <p:bldP spid="13" grpId="0"/>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7B46DC-8E50-3C27-D05A-A980DB0D5360}"/>
              </a:ext>
            </a:extLst>
          </p:cNvPr>
          <p:cNvSpPr>
            <a:spLocks noGrp="1"/>
          </p:cNvSpPr>
          <p:nvPr>
            <p:ph type="title"/>
          </p:nvPr>
        </p:nvSpPr>
        <p:spPr/>
        <p:txBody>
          <a:bodyPr/>
          <a:lstStyle/>
          <a:p>
            <a:r>
              <a:rPr lang="fr-BE" dirty="0"/>
              <a:t>Antivirus : Détection de signatures</a:t>
            </a:r>
          </a:p>
        </p:txBody>
      </p:sp>
      <p:sp>
        <p:nvSpPr>
          <p:cNvPr id="3" name="Espace réservé du contenu 2">
            <a:extLst>
              <a:ext uri="{FF2B5EF4-FFF2-40B4-BE49-F238E27FC236}">
                <a16:creationId xmlns:a16="http://schemas.microsoft.com/office/drawing/2014/main" id="{CDF08CBB-78DF-B961-29A1-4833879418B4}"/>
              </a:ext>
            </a:extLst>
          </p:cNvPr>
          <p:cNvSpPr>
            <a:spLocks noGrp="1"/>
          </p:cNvSpPr>
          <p:nvPr>
            <p:ph idx="1"/>
          </p:nvPr>
        </p:nvSpPr>
        <p:spPr>
          <a:xfrm>
            <a:off x="1251678" y="2318085"/>
            <a:ext cx="10178322" cy="3593591"/>
          </a:xfrm>
        </p:spPr>
        <p:txBody>
          <a:bodyPr/>
          <a:lstStyle/>
          <a:p>
            <a:r>
              <a:rPr lang="fr-BE" sz="3200" dirty="0"/>
              <a:t>Analyse simplement des séquences d’octets</a:t>
            </a:r>
          </a:p>
          <a:p>
            <a:r>
              <a:rPr lang="fr-BE" sz="3200" dirty="0"/>
              <a:t>Si correspondance </a:t>
            </a:r>
            <a:r>
              <a:rPr lang="fr-BE" sz="3200" dirty="0">
                <a:sym typeface="Wingdings" panose="05000000000000000000" pitchFamily="2" charset="2"/>
              </a:rPr>
              <a:t> Mise en quarantaine</a:t>
            </a:r>
          </a:p>
          <a:p>
            <a:r>
              <a:rPr lang="fr-BE" sz="3200" dirty="0"/>
              <a:t>Chaque antivirus n’a pas la même </a:t>
            </a:r>
            <a:r>
              <a:rPr lang="fr-BE" sz="3200" dirty="0" err="1"/>
              <a:t>database</a:t>
            </a:r>
            <a:endParaRPr lang="fr-BE" sz="3200" dirty="0"/>
          </a:p>
          <a:p>
            <a:r>
              <a:rPr lang="fr-BE" sz="3200" dirty="0"/>
              <a:t>Toujours bien garder la </a:t>
            </a:r>
            <a:r>
              <a:rPr lang="fr-BE" sz="3200" dirty="0" err="1"/>
              <a:t>database</a:t>
            </a:r>
            <a:r>
              <a:rPr lang="fr-BE" sz="3200" dirty="0"/>
              <a:t> à jour</a:t>
            </a:r>
          </a:p>
          <a:p>
            <a:r>
              <a:rPr lang="fr-BE" sz="3200" dirty="0"/>
              <a:t>Problème : changer le code </a:t>
            </a:r>
            <a:r>
              <a:rPr lang="fr-BE" sz="3200" dirty="0">
                <a:sym typeface="Wingdings" panose="05000000000000000000" pitchFamily="2" charset="2"/>
              </a:rPr>
              <a:t> Bypass</a:t>
            </a:r>
            <a:endParaRPr lang="fr-BE" sz="3200" dirty="0"/>
          </a:p>
          <a:p>
            <a:endParaRPr lang="fr-BE" dirty="0"/>
          </a:p>
        </p:txBody>
      </p:sp>
    </p:spTree>
    <p:extLst>
      <p:ext uri="{BB962C8B-B14F-4D97-AF65-F5344CB8AC3E}">
        <p14:creationId xmlns:p14="http://schemas.microsoft.com/office/powerpoint/2010/main" val="330086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F27F9738C6ED4EBE3E91C01FBE4CD4" ma:contentTypeVersion="12" ma:contentTypeDescription="Crée un document." ma:contentTypeScope="" ma:versionID="94abb3db25e086f98c9b04d8386eb5dc">
  <xsd:schema xmlns:xsd="http://www.w3.org/2001/XMLSchema" xmlns:xs="http://www.w3.org/2001/XMLSchema" xmlns:p="http://schemas.microsoft.com/office/2006/metadata/properties" xmlns:ns2="4e5b53ce-77b9-4e39-82bc-77fad8d708c2" xmlns:ns3="4f1ab258-488b-4bc2-ad58-79e706b405b1" targetNamespace="http://schemas.microsoft.com/office/2006/metadata/properties" ma:root="true" ma:fieldsID="30c1bcfdae2e2e9538be2fa8f020b563" ns2:_="" ns3:_="">
    <xsd:import namespace="4e5b53ce-77b9-4e39-82bc-77fad8d708c2"/>
    <xsd:import namespace="4f1ab258-488b-4bc2-ad58-79e706b405b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5b53ce-77b9-4e39-82bc-77fad8d708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b19f7bdf-93cb-4e74-8c3c-22c407dc818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f1ab258-488b-4bc2-ad58-79e706b405b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4c91f78-ea0a-4d7d-94f0-210625290553}" ma:internalName="TaxCatchAll" ma:showField="CatchAllData" ma:web="4f1ab258-488b-4bc2-ad58-79e706b405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f1ab258-488b-4bc2-ad58-79e706b405b1" xsi:nil="true"/>
    <lcf76f155ced4ddcb4097134ff3c332f xmlns="4e5b53ce-77b9-4e39-82bc-77fad8d708c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39A9EB0-E076-45F6-8A63-C755B233FA68}"/>
</file>

<file path=customXml/itemProps2.xml><?xml version="1.0" encoding="utf-8"?>
<ds:datastoreItem xmlns:ds="http://schemas.openxmlformats.org/officeDocument/2006/customXml" ds:itemID="{AE13F4E8-2485-42A3-BAED-649152B40C65}"/>
</file>

<file path=customXml/itemProps3.xml><?xml version="1.0" encoding="utf-8"?>
<ds:datastoreItem xmlns:ds="http://schemas.openxmlformats.org/officeDocument/2006/customXml" ds:itemID="{5D4D27E5-21C4-4AC3-B8E0-0A4E0F577754}"/>
</file>

<file path=docProps/app.xml><?xml version="1.0" encoding="utf-8"?>
<Properties xmlns="http://schemas.openxmlformats.org/officeDocument/2006/extended-properties" xmlns:vt="http://schemas.openxmlformats.org/officeDocument/2006/docPropsVTypes">
  <Template>{2F646C1E-58CC-4039-816E-A099C9C10FD6}tf10001106</Template>
  <TotalTime>1486</TotalTime>
  <Words>1277</Words>
  <Application>Microsoft Office PowerPoint</Application>
  <PresentationFormat>Grand écran</PresentationFormat>
  <Paragraphs>168</Paragraphs>
  <Slides>21</Slides>
  <Notes>15</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21</vt:i4>
      </vt:variant>
    </vt:vector>
  </HeadingPairs>
  <TitlesOfParts>
    <vt:vector size="29" baseType="lpstr">
      <vt:lpstr>Aptos</vt:lpstr>
      <vt:lpstr>Arial</vt:lpstr>
      <vt:lpstr>Gill Sans MT</vt:lpstr>
      <vt:lpstr>Impact</vt:lpstr>
      <vt:lpstr>Inter UI</vt:lpstr>
      <vt:lpstr>Ubuntu Mono</vt:lpstr>
      <vt:lpstr>Wingdings</vt:lpstr>
      <vt:lpstr>Badge</vt:lpstr>
      <vt:lpstr>Les antivirus</vt:lpstr>
      <vt:lpstr>Plan</vt:lpstr>
      <vt:lpstr>Qu’est-ce qu’un antivirus ? </vt:lpstr>
      <vt:lpstr>Antivirus : Définition</vt:lpstr>
      <vt:lpstr>Antivirus : Définition</vt:lpstr>
      <vt:lpstr>Comment fonctionne un antivirus ? </vt:lpstr>
      <vt:lpstr>Antivirus : méthodes de détection</vt:lpstr>
      <vt:lpstr>Antivirus : Détection de signatures</vt:lpstr>
      <vt:lpstr>Antivirus : Détection de signatures</vt:lpstr>
      <vt:lpstr>Antivirus : Détection heuristique</vt:lpstr>
      <vt:lpstr>Antivirus : Détection heuristique</vt:lpstr>
      <vt:lpstr>Antivirus : détection comportementale</vt:lpstr>
      <vt:lpstr>Antivirus : détection comportementale</vt:lpstr>
      <vt:lpstr>Antivirus : détection</vt:lpstr>
      <vt:lpstr>Comment contourner un antivirus ? </vt:lpstr>
      <vt:lpstr>Antivirus : Le contournement</vt:lpstr>
      <vt:lpstr>Cas pratique : Shellter</vt:lpstr>
      <vt:lpstr>Shellter</vt:lpstr>
      <vt:lpstr>Démo de contournement d’antivirus </vt:lpstr>
      <vt:lpstr>Sources</vt:lpstr>
      <vt:lpstr>Merci pour votre écoute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julien BEZY</dc:creator>
  <cp:lastModifiedBy>julien BEZY</cp:lastModifiedBy>
  <cp:revision>24</cp:revision>
  <dcterms:created xsi:type="dcterms:W3CDTF">2024-10-15T09:15:33Z</dcterms:created>
  <dcterms:modified xsi:type="dcterms:W3CDTF">2024-10-17T14:43:09Z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0x01010007F27F9738C6ED4EBE3E91C01FBE4CD4</vt:lpwstr>
  </property>
</Properties>
</file>