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90" r:id="rId3"/>
    <p:sldId id="265" r:id="rId4"/>
    <p:sldId id="270" r:id="rId5"/>
    <p:sldId id="261" r:id="rId6"/>
    <p:sldId id="285" r:id="rId7"/>
    <p:sldId id="271" r:id="rId8"/>
    <p:sldId id="275" r:id="rId9"/>
    <p:sldId id="276" r:id="rId10"/>
    <p:sldId id="277" r:id="rId11"/>
    <p:sldId id="278" r:id="rId12"/>
    <p:sldId id="279" r:id="rId13"/>
    <p:sldId id="281" r:id="rId14"/>
    <p:sldId id="283" r:id="rId15"/>
    <p:sldId id="26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724B15-472E-17D0-D7EC-7069ACF4A044}" v="307" dt="2024-10-24T20:50:13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4D08-C992-48AD-8553-479FB97B2024}" type="datetimeFigureOut">
              <a:t>24/10/2024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4A17-DC7C-45DE-AD91-4EAEA62FFC4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8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un </a:t>
            </a:r>
            <a:r>
              <a:rPr lang="en-US" dirty="0" err="1"/>
              <a:t>réseau</a:t>
            </a:r>
            <a:r>
              <a:rPr lang="en-US" dirty="0"/>
              <a:t> à la </a:t>
            </a:r>
            <a:r>
              <a:rPr lang="en-US" dirty="0" err="1"/>
              <a:t>maison</a:t>
            </a:r>
            <a:r>
              <a:rPr lang="en-US" dirty="0"/>
              <a:t>, le firewall </a:t>
            </a:r>
            <a:r>
              <a:rPr lang="en-US" dirty="0" err="1"/>
              <a:t>empêche</a:t>
            </a:r>
            <a:r>
              <a:rPr lang="en-US" dirty="0"/>
              <a:t>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malveillantes</a:t>
            </a:r>
            <a:r>
              <a:rPr lang="en-US" dirty="0"/>
              <a:t> </a:t>
            </a:r>
            <a:r>
              <a:rPr lang="en-US" dirty="0" err="1"/>
              <a:t>d'accéder</a:t>
            </a:r>
            <a:r>
              <a:rPr lang="en-US" dirty="0"/>
              <a:t> à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fichiers</a:t>
            </a:r>
            <a:r>
              <a:rPr lang="en-US" dirty="0"/>
              <a:t> personnels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16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Trop de </a:t>
            </a:r>
            <a:r>
              <a:rPr lang="en-US" dirty="0" err="1"/>
              <a:t>règles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rendre</a:t>
            </a:r>
            <a:r>
              <a:rPr lang="en-US" dirty="0"/>
              <a:t> </a:t>
            </a:r>
            <a:r>
              <a:rPr lang="en-US" dirty="0" err="1"/>
              <a:t>l'accès</a:t>
            </a:r>
            <a:r>
              <a:rPr lang="en-US" dirty="0"/>
              <a:t> à Internet plus lent, </a:t>
            </a:r>
            <a:r>
              <a:rPr lang="en-US" dirty="0" err="1"/>
              <a:t>donc</a:t>
            </a:r>
            <a:r>
              <a:rPr lang="en-US" dirty="0"/>
              <a:t> il faut </a:t>
            </a:r>
            <a:r>
              <a:rPr lang="en-US" dirty="0" err="1"/>
              <a:t>trouver</a:t>
            </a:r>
            <a:r>
              <a:rPr lang="en-US" dirty="0"/>
              <a:t> un </a:t>
            </a:r>
            <a:r>
              <a:rPr lang="en-US" dirty="0" err="1"/>
              <a:t>équilibre</a:t>
            </a:r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57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Avec </a:t>
            </a:r>
            <a:r>
              <a:rPr lang="en-US" dirty="0" err="1"/>
              <a:t>l'augmentation</a:t>
            </a:r>
            <a:r>
              <a:rPr lang="en-US" dirty="0"/>
              <a:t> des </a:t>
            </a:r>
            <a:r>
              <a:rPr lang="en-US" dirty="0" err="1"/>
              <a:t>cyberattaques</a:t>
            </a:r>
            <a:r>
              <a:rPr lang="en-US" dirty="0"/>
              <a:t>, les firewalls </a:t>
            </a:r>
            <a:r>
              <a:rPr lang="en-US" dirty="0" err="1"/>
              <a:t>modernes</a:t>
            </a:r>
            <a:r>
              <a:rPr lang="en-US" dirty="0"/>
              <a:t> </a:t>
            </a:r>
            <a:r>
              <a:rPr lang="en-US" dirty="0" err="1"/>
              <a:t>utilisent</a:t>
            </a:r>
            <a:r>
              <a:rPr lang="en-US" dirty="0"/>
              <a:t> des technologies </a:t>
            </a:r>
            <a:r>
              <a:rPr lang="en-US" dirty="0" err="1"/>
              <a:t>avancées</a:t>
            </a:r>
            <a:r>
              <a:rPr lang="en-US" dirty="0"/>
              <a:t> pour </a:t>
            </a:r>
            <a:r>
              <a:rPr lang="en-US" dirty="0" err="1"/>
              <a:t>rester</a:t>
            </a:r>
            <a:r>
              <a:rPr lang="en-US" dirty="0"/>
              <a:t> </a:t>
            </a:r>
            <a:r>
              <a:rPr lang="en-US" dirty="0" err="1"/>
              <a:t>efficaces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41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Quand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naviguez</a:t>
            </a:r>
            <a:r>
              <a:rPr lang="en-US" dirty="0"/>
              <a:t> sur Internet, le firewall </a:t>
            </a:r>
            <a:r>
              <a:rPr lang="en-US" dirty="0" err="1"/>
              <a:t>décide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les </a:t>
            </a:r>
            <a:r>
              <a:rPr lang="en-US" dirty="0" err="1"/>
              <a:t>informations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recevez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sûres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non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27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 NGFW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détecter</a:t>
            </a:r>
            <a:r>
              <a:rPr lang="en-US" dirty="0"/>
              <a:t> des </a:t>
            </a:r>
            <a:r>
              <a:rPr lang="en-US" dirty="0" err="1"/>
              <a:t>comportements</a:t>
            </a:r>
            <a:r>
              <a:rPr lang="en-US" dirty="0"/>
              <a:t> suspects,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essayant</a:t>
            </a:r>
            <a:r>
              <a:rPr lang="en-US" dirty="0"/>
              <a:t> </a:t>
            </a:r>
            <a:r>
              <a:rPr lang="en-US" dirty="0" err="1"/>
              <a:t>d'entrer</a:t>
            </a:r>
            <a:r>
              <a:rPr lang="en-US" dirty="0"/>
              <a:t> avec un faux badge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8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Le firewall matériel </a:t>
            </a:r>
            <a:r>
              <a:rPr lang="en-US" dirty="0" err="1"/>
              <a:t>protège</a:t>
            </a:r>
            <a:r>
              <a:rPr lang="en-US" dirty="0"/>
              <a:t> tout le </a:t>
            </a:r>
            <a:r>
              <a:rPr lang="en-US" dirty="0" err="1"/>
              <a:t>réseau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69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Le firewall </a:t>
            </a:r>
            <a:r>
              <a:rPr lang="en-US" dirty="0" err="1"/>
              <a:t>logiciel</a:t>
            </a:r>
            <a:r>
              <a:rPr lang="en-US" dirty="0"/>
              <a:t> </a:t>
            </a:r>
            <a:r>
              <a:rPr lang="en-US" dirty="0" err="1"/>
              <a:t>protège</a:t>
            </a:r>
            <a:r>
              <a:rPr lang="en-US" dirty="0"/>
              <a:t> un seul </a:t>
            </a:r>
            <a:r>
              <a:rPr lang="en-US" dirty="0" err="1"/>
              <a:t>appareil</a:t>
            </a:r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02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entreprises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FWaaS</a:t>
            </a:r>
            <a:r>
              <a:rPr lang="en-US" dirty="0"/>
              <a:t> pour </a:t>
            </a:r>
            <a:r>
              <a:rPr lang="en-US" dirty="0" err="1"/>
              <a:t>protéger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données sans </a:t>
            </a:r>
            <a:r>
              <a:rPr lang="en-US" dirty="0" err="1"/>
              <a:t>investir</a:t>
            </a:r>
            <a:r>
              <a:rPr lang="en-US" dirty="0"/>
              <a:t> dans du matériel </a:t>
            </a:r>
            <a:r>
              <a:rPr lang="en-US" dirty="0" err="1"/>
              <a:t>coûteux</a:t>
            </a:r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1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Ensemble,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créent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stratégie</a:t>
            </a:r>
            <a:r>
              <a:rPr lang="en-US" dirty="0"/>
              <a:t> de </a:t>
            </a:r>
            <a:r>
              <a:rPr lang="en-US" dirty="0" err="1"/>
              <a:t>sécurité</a:t>
            </a:r>
            <a:r>
              <a:rPr lang="en-US" dirty="0"/>
              <a:t> plus </a:t>
            </a:r>
            <a:r>
              <a:rPr lang="en-US" dirty="0" err="1"/>
              <a:t>robuste</a:t>
            </a:r>
            <a:r>
              <a:rPr lang="en-US" dirty="0"/>
              <a:t> pour </a:t>
            </a:r>
            <a:r>
              <a:rPr lang="en-US" dirty="0" err="1"/>
              <a:t>détecter</a:t>
            </a:r>
            <a:r>
              <a:rPr lang="en-US" dirty="0"/>
              <a:t> et </a:t>
            </a:r>
            <a:r>
              <a:rPr lang="en-US" dirty="0" err="1"/>
              <a:t>prévenir</a:t>
            </a:r>
            <a:r>
              <a:rPr lang="en-US" dirty="0"/>
              <a:t> les menaces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3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Vous ne </a:t>
            </a:r>
            <a:r>
              <a:rPr lang="en-US" dirty="0" err="1"/>
              <a:t>laisseriez</a:t>
            </a:r>
            <a:r>
              <a:rPr lang="en-US" dirty="0"/>
              <a:t> pas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porte</a:t>
            </a:r>
            <a:r>
              <a:rPr lang="en-US" dirty="0"/>
              <a:t> ouverte ; de </a:t>
            </a:r>
            <a:r>
              <a:rPr lang="en-US" dirty="0" err="1"/>
              <a:t>même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devez</a:t>
            </a:r>
            <a:r>
              <a:rPr lang="en-US" dirty="0"/>
              <a:t> pas </a:t>
            </a:r>
            <a:r>
              <a:rPr lang="en-US" dirty="0" err="1"/>
              <a:t>autoriser</a:t>
            </a:r>
            <a:r>
              <a:rPr lang="en-US" dirty="0"/>
              <a:t> tout le </a:t>
            </a:r>
            <a:r>
              <a:rPr lang="en-US" dirty="0" err="1"/>
              <a:t>trafic</a:t>
            </a:r>
            <a:r>
              <a:rPr lang="en-US" dirty="0"/>
              <a:t> sur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réseau</a:t>
            </a:r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96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 </a:t>
            </a:r>
            <a:r>
              <a:rPr lang="en-US" dirty="0" err="1"/>
              <a:t>entreprise</a:t>
            </a:r>
            <a:r>
              <a:rPr lang="en-US" dirty="0"/>
              <a:t> a perdu des données </a:t>
            </a:r>
            <a:r>
              <a:rPr lang="en-US" dirty="0" err="1"/>
              <a:t>parce</a:t>
            </a:r>
            <a:r>
              <a:rPr lang="en-US" dirty="0"/>
              <a:t> que son firewall </a:t>
            </a:r>
            <a:r>
              <a:rPr lang="en-US" dirty="0" err="1"/>
              <a:t>n'était</a:t>
            </a:r>
            <a:r>
              <a:rPr lang="en-US" dirty="0"/>
              <a:t> pas </a:t>
            </a:r>
            <a:r>
              <a:rPr lang="en-US" dirty="0" err="1"/>
              <a:t>correctement</a:t>
            </a:r>
            <a:r>
              <a:rPr lang="en-US" dirty="0"/>
              <a:t> </a:t>
            </a:r>
            <a:r>
              <a:rPr lang="en-US" dirty="0" err="1"/>
              <a:t>configuré</a:t>
            </a:r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C4A17-DC7C-45DE-AD91-4EAEA62FFC40}" type="slidenum"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94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léger, Bleu Majorelle, cercle, Bleu électrique&#10;&#10;Description générée automatiquement">
            <a:extLst>
              <a:ext uri="{FF2B5EF4-FFF2-40B4-BE49-F238E27FC236}">
                <a16:creationId xmlns:a16="http://schemas.microsoft.com/office/drawing/2014/main" id="{8A5E0996-C328-A566-FBC6-D7C62EEA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5" b="469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623327-54CD-F745-B322-0CB83884D695}"/>
              </a:ext>
            </a:extLst>
          </p:cNvPr>
          <p:cNvSpPr txBox="1"/>
          <p:nvPr/>
        </p:nvSpPr>
        <p:spPr>
          <a:xfrm>
            <a:off x="3048862" y="2347754"/>
            <a:ext cx="6549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>
                <a:solidFill>
                  <a:schemeClr val="accent5"/>
                </a:solidFill>
              </a:rPr>
              <a:t> </a:t>
            </a:r>
            <a:r>
              <a:rPr lang="fr-FR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Présentation  JUSRUT Jean</a:t>
            </a:r>
            <a:endParaRPr lang="fr-FR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6FE98F-1D27-DF7B-33DE-5E5F194062EA}"/>
              </a:ext>
            </a:extLst>
          </p:cNvPr>
          <p:cNvSpPr txBox="1"/>
          <p:nvPr/>
        </p:nvSpPr>
        <p:spPr>
          <a:xfrm>
            <a:off x="3260108" y="5922466"/>
            <a:ext cx="8322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mboy-black"/>
                <a:ea typeface="amboy-black"/>
                <a:cs typeface="amboy-black"/>
              </a:rPr>
              <a:t>Consultant en cybersécurité orientée </a:t>
            </a:r>
            <a:r>
              <a:rPr lang="fr-FR" sz="2400" b="1" err="1">
                <a:solidFill>
                  <a:schemeClr val="accent4">
                    <a:lumMod val="20000"/>
                    <a:lumOff val="80000"/>
                  </a:schemeClr>
                </a:solidFill>
                <a:latin typeface="amboy-black"/>
                <a:ea typeface="amboy-black"/>
                <a:cs typeface="amboy-black"/>
              </a:rPr>
              <a:t>SecOps</a:t>
            </a:r>
            <a:endParaRPr lang="fr-FR" sz="2400" b="1" err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68745" y="2814051"/>
            <a:ext cx="9650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 Meilleures pratiques pour la configuration d'un Firewall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589739" y="3643708"/>
            <a:ext cx="87169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Définir des règles de filtrage du trafic réseau selon les besoins de l'organisation, en limitant les autorisations au strict nécessaire pour réduire les risques d'intrusion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FAD33-2A21-A9CB-0927-723F750276E1}"/>
              </a:ext>
            </a:extLst>
          </p:cNvPr>
          <p:cNvSpPr txBox="1"/>
          <p:nvPr/>
        </p:nvSpPr>
        <p:spPr>
          <a:xfrm>
            <a:off x="609112" y="4492746"/>
            <a:ext cx="86980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Maintenir le firewall à jour avec les dernières versions et correctifs de sécurité est essentiel pour se protéger contre de nouvelles menaces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F9F54C-9DE1-7B74-2E3E-53C7D1E0BE2F}"/>
              </a:ext>
            </a:extLst>
          </p:cNvPr>
          <p:cNvSpPr txBox="1"/>
          <p:nvPr/>
        </p:nvSpPr>
        <p:spPr>
          <a:xfrm>
            <a:off x="479995" y="5462083"/>
            <a:ext cx="44459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AFCCD4-24C3-F7A2-CBAB-BC48621188D7}"/>
              </a:ext>
            </a:extLst>
          </p:cNvPr>
          <p:cNvSpPr txBox="1"/>
          <p:nvPr/>
        </p:nvSpPr>
        <p:spPr>
          <a:xfrm>
            <a:off x="485120" y="5932581"/>
            <a:ext cx="65061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68745" y="2814051"/>
            <a:ext cx="9650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 Études de cas sur les incidents de sécurité liés aux Firewalls</a:t>
            </a:r>
            <a:endParaRPr lang="fr-FR" sz="2400" b="1" dirty="0">
              <a:solidFill>
                <a:srgbClr val="FFC000"/>
              </a:solidFill>
              <a:latin typeface="Aptos" panose="020B0004020202020204"/>
              <a:ea typeface="Verdana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636775" y="3739827"/>
            <a:ext cx="11237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Examiner les incidents de sécurité passés avec des firewalls permet d'identifier les failles et d'établir des meilleures pratiques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F9F54C-9DE1-7B74-2E3E-53C7D1E0BE2F}"/>
              </a:ext>
            </a:extLst>
          </p:cNvPr>
          <p:cNvSpPr txBox="1"/>
          <p:nvPr/>
        </p:nvSpPr>
        <p:spPr>
          <a:xfrm>
            <a:off x="479995" y="5462083"/>
            <a:ext cx="44459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AFCCD4-24C3-F7A2-CBAB-BC48621188D7}"/>
              </a:ext>
            </a:extLst>
          </p:cNvPr>
          <p:cNvSpPr txBox="1"/>
          <p:nvPr/>
        </p:nvSpPr>
        <p:spPr>
          <a:xfrm>
            <a:off x="485120" y="5932581"/>
            <a:ext cx="65061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F6DD7E-8E6F-EE1E-2A2B-E0F4062B86C9}"/>
              </a:ext>
            </a:extLst>
          </p:cNvPr>
          <p:cNvSpPr txBox="1"/>
          <p:nvPr/>
        </p:nvSpPr>
        <p:spPr>
          <a:xfrm>
            <a:off x="635205" y="4272953"/>
            <a:ext cx="100861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Étudier les cas où un firewall a échoué à empêcher une intrusion et ceux où il a bloqué efficacement une attaque</a:t>
            </a:r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68745" y="2814051"/>
            <a:ext cx="9650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L'impact des Firewalls sur la performance réseau</a:t>
            </a:r>
            <a:endParaRPr lang="fr-FR" sz="24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506708" y="3694426"/>
            <a:ext cx="111645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Évaluer l'impact du firewall sur la latence et le débit des données pour optimiser ses paramètres de fonctionnement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FAD33-2A21-A9CB-0927-723F750276E1}"/>
              </a:ext>
            </a:extLst>
          </p:cNvPr>
          <p:cNvSpPr txBox="1"/>
          <p:nvPr/>
        </p:nvSpPr>
        <p:spPr>
          <a:xfrm>
            <a:off x="502990" y="4155735"/>
            <a:ext cx="108917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Mettre en place des techniques d'optimisation du firewall, comme réduire les règles inutiles ou utiliser du matériel dédié, pour améliorer les performances</a:t>
            </a:r>
            <a:endParaRPr lang="fr-FR" sz="1600" dirty="0">
              <a:ea typeface="+mn-lt"/>
              <a:cs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F9F54C-9DE1-7B74-2E3E-53C7D1E0BE2F}"/>
              </a:ext>
            </a:extLst>
          </p:cNvPr>
          <p:cNvSpPr txBox="1"/>
          <p:nvPr/>
        </p:nvSpPr>
        <p:spPr>
          <a:xfrm>
            <a:off x="479995" y="5462083"/>
            <a:ext cx="44459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AFCCD4-24C3-F7A2-CBAB-BC48621188D7}"/>
              </a:ext>
            </a:extLst>
          </p:cNvPr>
          <p:cNvSpPr txBox="1"/>
          <p:nvPr/>
        </p:nvSpPr>
        <p:spPr>
          <a:xfrm>
            <a:off x="485120" y="5932581"/>
            <a:ext cx="65061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cercle, Graphique&#10;&#10;Description générée automatiquement">
            <a:extLst>
              <a:ext uri="{FF2B5EF4-FFF2-40B4-BE49-F238E27FC236}">
                <a16:creationId xmlns:a16="http://schemas.microsoft.com/office/drawing/2014/main" id="{6D7E1169-551D-3646-BBBE-870F1CD0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" y="4662"/>
            <a:ext cx="12190297" cy="23351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A4B878-91E0-B0EE-D137-11B2DFD1BF32}"/>
              </a:ext>
            </a:extLst>
          </p:cNvPr>
          <p:cNvSpPr txBox="1"/>
          <p:nvPr/>
        </p:nvSpPr>
        <p:spPr>
          <a:xfrm>
            <a:off x="534113" y="2867467"/>
            <a:ext cx="10062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cs typeface="Arial"/>
              </a:rPr>
              <a:t>Évolution des Firewalls face aux nouvelles menaces numériques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8A1EFC-61AD-AF42-2EB5-F38FA6C00918}"/>
              </a:ext>
            </a:extLst>
          </p:cNvPr>
          <p:cNvSpPr txBox="1"/>
          <p:nvPr/>
        </p:nvSpPr>
        <p:spPr>
          <a:xfrm>
            <a:off x="529441" y="3924612"/>
            <a:ext cx="111337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Suivre l'évolution des menaces cybernétiques et adapter les configurations du firewall pour assurer une protection efficace </a:t>
            </a:r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contre le ransomware, phishing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5D1D33-6815-C001-4C9E-85AD79AAEC38}"/>
              </a:ext>
            </a:extLst>
          </p:cNvPr>
          <p:cNvSpPr txBox="1"/>
          <p:nvPr/>
        </p:nvSpPr>
        <p:spPr>
          <a:xfrm>
            <a:off x="531768" y="4726599"/>
            <a:ext cx="11124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solidFill>
                  <a:srgbClr val="FFC000"/>
                </a:solidFill>
                <a:ea typeface="+mn-lt"/>
                <a:cs typeface="+mn-lt"/>
              </a:rPr>
              <a:t>Évaluer les nouvelles technologies de firewalls, comme l'inspection approfondie des paquets et l'apprentissage automatique, pour bénéficier des avancées en sécurité réseau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23205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cercle, Graphique&#10;&#10;Description générée automatiquement">
            <a:extLst>
              <a:ext uri="{FF2B5EF4-FFF2-40B4-BE49-F238E27FC236}">
                <a16:creationId xmlns:a16="http://schemas.microsoft.com/office/drawing/2014/main" id="{6D7E1169-551D-3646-BBBE-870F1CD0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" y="4662"/>
            <a:ext cx="12190297" cy="23351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A4B878-91E0-B0EE-D137-11B2DFD1BF32}"/>
              </a:ext>
            </a:extLst>
          </p:cNvPr>
          <p:cNvSpPr txBox="1"/>
          <p:nvPr/>
        </p:nvSpPr>
        <p:spPr>
          <a:xfrm>
            <a:off x="571743" y="2970949"/>
            <a:ext cx="106736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FFC000"/>
                </a:solidFill>
                <a:latin typeface="Roboto"/>
                <a:ea typeface="Roboto"/>
                <a:cs typeface="Roboto"/>
              </a:rPr>
              <a:t>Conclusion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8A1EFC-61AD-AF42-2EB5-F38FA6C00918}"/>
              </a:ext>
            </a:extLst>
          </p:cNvPr>
          <p:cNvSpPr txBox="1"/>
          <p:nvPr/>
        </p:nvSpPr>
        <p:spPr>
          <a:xfrm>
            <a:off x="567070" y="3728693"/>
            <a:ext cx="88015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Les firewalls sont essentiels dans la cybersécurité moderne, agissant comme une première ligne de défense contre diverses menaces</a:t>
            </a:r>
            <a:endParaRPr lang="fr-FR" sz="1600" dirty="0">
              <a:solidFill>
                <a:srgbClr val="000000"/>
              </a:solidFill>
              <a:latin typeface="Aptos" panose="020B0004020202020204"/>
              <a:ea typeface="Roboto"/>
              <a:cs typeface="Robo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875D60-54E2-B4F9-42D1-ABFA48D797C6}"/>
              </a:ext>
            </a:extLst>
          </p:cNvPr>
          <p:cNvSpPr txBox="1"/>
          <p:nvPr/>
        </p:nvSpPr>
        <p:spPr>
          <a:xfrm>
            <a:off x="567079" y="4591758"/>
            <a:ext cx="100433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aseline="0" dirty="0">
                <a:solidFill>
                  <a:srgbClr val="FFC000"/>
                </a:solidFill>
                <a:latin typeface="Roboto"/>
              </a:rPr>
              <a:t>Leur évolution continue face à des défis croissants</a:t>
            </a:r>
            <a:r>
              <a:rPr lang="fr-FR" sz="1600" dirty="0">
                <a:solidFill>
                  <a:srgbClr val="FFC000"/>
                </a:solidFill>
                <a:latin typeface="Roboto"/>
              </a:rPr>
              <a:t>,</a:t>
            </a:r>
            <a:r>
              <a:rPr lang="fr-FR" sz="1600" baseline="0" dirty="0">
                <a:solidFill>
                  <a:srgbClr val="FFC000"/>
                </a:solidFill>
                <a:latin typeface="Roboto"/>
              </a:rPr>
              <a:t> </a:t>
            </a:r>
            <a:r>
              <a:rPr lang="fr-FR" sz="1600" dirty="0">
                <a:solidFill>
                  <a:srgbClr val="FFC000"/>
                </a:solidFill>
                <a:latin typeface="Roboto"/>
              </a:rPr>
              <a:t>qui souligne</a:t>
            </a:r>
            <a:r>
              <a:rPr lang="fr-FR" sz="1600" baseline="0" dirty="0">
                <a:solidFill>
                  <a:srgbClr val="FFC000"/>
                </a:solidFill>
                <a:latin typeface="Roboto"/>
              </a:rPr>
              <a:t> l'importance d'une approche proactive en matière de sécurité réseau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5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texte, capture d’écran, cercle, art&#10;&#10;Description générée automatiquement">
            <a:extLst>
              <a:ext uri="{FF2B5EF4-FFF2-40B4-BE49-F238E27FC236}">
                <a16:creationId xmlns:a16="http://schemas.microsoft.com/office/drawing/2014/main" id="{34131AA7-BBF6-953E-22D8-40377992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7" y="-3948"/>
            <a:ext cx="12293600" cy="68658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0A18613-DF37-AA31-06BC-3626834C9049}"/>
              </a:ext>
            </a:extLst>
          </p:cNvPr>
          <p:cNvSpPr txBox="1"/>
          <p:nvPr/>
        </p:nvSpPr>
        <p:spPr>
          <a:xfrm>
            <a:off x="-109180" y="793466"/>
            <a:ext cx="47657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Merci pour votre écoute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C04FF4-A32A-58B0-5311-2CEE10A3D432}"/>
              </a:ext>
            </a:extLst>
          </p:cNvPr>
          <p:cNvSpPr txBox="1"/>
          <p:nvPr/>
        </p:nvSpPr>
        <p:spPr>
          <a:xfrm>
            <a:off x="-107156" y="5474746"/>
            <a:ext cx="10576560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SOURCES</a:t>
            </a:r>
            <a:r>
              <a:rPr lang="fr-FR" sz="2000" dirty="0">
                <a:solidFill>
                  <a:srgbClr val="FFC000"/>
                </a:solidFill>
              </a:rPr>
              <a:t> : </a:t>
            </a:r>
            <a:r>
              <a:rPr lang="fr-FR" sz="2000" err="1">
                <a:solidFill>
                  <a:srgbClr val="FFC000"/>
                </a:solidFill>
              </a:rPr>
              <a:t>geekflare</a:t>
            </a:r>
            <a:r>
              <a:rPr lang="fr-FR" sz="2000" dirty="0">
                <a:solidFill>
                  <a:srgbClr val="FFC000"/>
                </a:solidFill>
              </a:rPr>
              <a:t>, fibre-pro, </a:t>
            </a:r>
            <a:r>
              <a:rPr lang="fr-FR" sz="2000" err="1">
                <a:solidFill>
                  <a:srgbClr val="FFC000"/>
                </a:solidFill>
              </a:rPr>
              <a:t>stelogy</a:t>
            </a:r>
            <a:r>
              <a:rPr lang="fr-FR" sz="2000" dirty="0">
                <a:solidFill>
                  <a:srgbClr val="FFC000"/>
                </a:solidFill>
              </a:rPr>
              <a:t>, </a:t>
            </a:r>
          </a:p>
          <a:p>
            <a:r>
              <a:rPr lang="fr-FR" sz="2000" dirty="0" err="1">
                <a:solidFill>
                  <a:srgbClr val="FFC000"/>
                </a:solidFill>
              </a:rPr>
              <a:t>fortinet</a:t>
            </a:r>
            <a:r>
              <a:rPr lang="fr-FR" sz="2000" dirty="0">
                <a:solidFill>
                  <a:srgbClr val="FFC000"/>
                </a:solidFill>
              </a:rPr>
              <a:t>, </a:t>
            </a:r>
            <a:r>
              <a:rPr lang="fr-FR" sz="2000" dirty="0" err="1">
                <a:solidFill>
                  <a:srgbClr val="FFC000"/>
                </a:solidFill>
              </a:rPr>
              <a:t>astorya</a:t>
            </a:r>
            <a:r>
              <a:rPr lang="fr-FR" sz="2000" dirty="0">
                <a:solidFill>
                  <a:srgbClr val="FFC000"/>
                </a:solidFill>
              </a:rPr>
              <a:t>, checkpoint, </a:t>
            </a:r>
            <a:r>
              <a:rPr lang="fr-FR" sz="2000" dirty="0" err="1">
                <a:solidFill>
                  <a:srgbClr val="FFC000"/>
                </a:solidFill>
              </a:rPr>
              <a:t>wikipedia</a:t>
            </a:r>
            <a:r>
              <a:rPr lang="fr-FR" sz="2000" dirty="0">
                <a:solidFill>
                  <a:srgbClr val="FFC000"/>
                </a:solidFill>
              </a:rPr>
              <a:t> &amp; techniques-</a:t>
            </a:r>
            <a:r>
              <a:rPr lang="fr-FR" sz="2000" dirty="0" err="1">
                <a:solidFill>
                  <a:srgbClr val="FFC000"/>
                </a:solidFill>
              </a:rPr>
              <a:t>ingenieur</a:t>
            </a:r>
          </a:p>
        </p:txBody>
      </p:sp>
    </p:spTree>
    <p:extLst>
      <p:ext uri="{BB962C8B-B14F-4D97-AF65-F5344CB8AC3E}">
        <p14:creationId xmlns:p14="http://schemas.microsoft.com/office/powerpoint/2010/main" val="18344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179AC7-D048-F3EA-4715-47091A9DD3D3}"/>
              </a:ext>
            </a:extLst>
          </p:cNvPr>
          <p:cNvSpPr txBox="1"/>
          <p:nvPr/>
        </p:nvSpPr>
        <p:spPr>
          <a:xfrm>
            <a:off x="7143498" y="2194139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S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AFCF80-0B8A-3EE5-754B-5B4F3FEB60FF}"/>
              </a:ext>
            </a:extLst>
          </p:cNvPr>
          <p:cNvSpPr txBox="1"/>
          <p:nvPr/>
        </p:nvSpPr>
        <p:spPr>
          <a:xfrm>
            <a:off x="3610466" y="2787046"/>
            <a:ext cx="58838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et </a:t>
            </a:r>
            <a:r>
              <a:rPr lang="fr-FR" sz="4400" b="1" dirty="0">
                <a:solidFill>
                  <a:srgbClr val="FFFFFF"/>
                </a:solidFill>
              </a:rPr>
              <a:t>CYBERSECURITE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2D8872-D1BE-F1BD-9D5C-FAB7EBE25D9E}"/>
              </a:ext>
            </a:extLst>
          </p:cNvPr>
          <p:cNvSpPr txBox="1"/>
          <p:nvPr/>
        </p:nvSpPr>
        <p:spPr>
          <a:xfrm>
            <a:off x="3049259" y="5661496"/>
            <a:ext cx="74593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baseline="0" dirty="0">
                <a:solidFill>
                  <a:srgbClr val="FFFFFF"/>
                </a:solidFill>
                <a:latin typeface="Aptos"/>
              </a:rPr>
              <a:t>"Stratégies et Meilleures Pratiques"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325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32752" y="2526921"/>
            <a:ext cx="481488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Verdana"/>
                <a:ea typeface="Verdana"/>
              </a:rPr>
              <a:t>Introduction au Firewalls</a:t>
            </a:r>
            <a:endParaRPr lang="fr-FR" dirty="0">
              <a:solidFill>
                <a:srgbClr val="FFC000"/>
              </a:solidFill>
            </a:endParaRPr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FA8D2F-9BA0-9D9D-8E2B-DD002E43BD76}"/>
              </a:ext>
            </a:extLst>
          </p:cNvPr>
          <p:cNvSpPr txBox="1"/>
          <p:nvPr/>
        </p:nvSpPr>
        <p:spPr>
          <a:xfrm>
            <a:off x="423920" y="3827454"/>
            <a:ext cx="116170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</a:rPr>
              <a:t>Les firewalls sont des dispositifs de sécurité réseau qui contrôlent et filtrent le trafic entre différents réseaux</a:t>
            </a:r>
            <a:endParaRPr lang="fr-FR" dirty="0">
              <a:solidFill>
                <a:srgbClr val="FFC000"/>
              </a:solidFill>
              <a:latin typeface="Aptos" panose="020B0004020202020204"/>
              <a:ea typeface="Verdana"/>
            </a:endParaRPr>
          </a:p>
          <a:p>
            <a:endParaRPr lang="fr-FR" sz="1600" dirty="0">
              <a:solidFill>
                <a:srgbClr val="FFC000"/>
              </a:solidFill>
              <a:latin typeface="Verdana"/>
              <a:ea typeface="Verdana"/>
            </a:endParaRPr>
          </a:p>
          <a:p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</a:rPr>
              <a:t>Protégeant ainsi les ressources internes contre les accès non autorisés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604245-16F4-A6CA-08B4-9B1739A6BCF8}"/>
              </a:ext>
            </a:extLst>
          </p:cNvPr>
          <p:cNvSpPr txBox="1"/>
          <p:nvPr/>
        </p:nvSpPr>
        <p:spPr>
          <a:xfrm>
            <a:off x="427725" y="3395076"/>
            <a:ext cx="324015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Verdana"/>
                <a:ea typeface="Verdana"/>
              </a:rPr>
              <a:t>Définition et rôle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5D0595-99B4-17E1-7422-2588A11358B2}"/>
              </a:ext>
            </a:extLst>
          </p:cNvPr>
          <p:cNvSpPr txBox="1"/>
          <p:nvPr/>
        </p:nvSpPr>
        <p:spPr>
          <a:xfrm>
            <a:off x="427763" y="5117558"/>
            <a:ext cx="6045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Verdana"/>
                <a:ea typeface="Verdana"/>
              </a:rPr>
              <a:t>Importance de la sécurité réseau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119C24-6F16-174D-DAFF-C43A7668BA12}"/>
              </a:ext>
            </a:extLst>
          </p:cNvPr>
          <p:cNvSpPr txBox="1"/>
          <p:nvPr/>
        </p:nvSpPr>
        <p:spPr>
          <a:xfrm>
            <a:off x="430520" y="5658500"/>
            <a:ext cx="1127980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</a:rPr>
              <a:t>La sécurité réseau est essentielle pour protéger les données et les ressources d'une organisation contre les menaces externes, telles que les attaques, les intrusions et les accès non autorisés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68745" y="2814051"/>
            <a:ext cx="6834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Verdana"/>
                <a:ea typeface="Verdana"/>
              </a:rPr>
              <a:t>Les fonctionnements des Firewalls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464171" y="3776639"/>
            <a:ext cx="8716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Filtrage de paquets : Examen de chaque paquet de données pour décider de son passage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FAD33-2A21-A9CB-0927-723F750276E1}"/>
              </a:ext>
            </a:extLst>
          </p:cNvPr>
          <p:cNvSpPr txBox="1"/>
          <p:nvPr/>
        </p:nvSpPr>
        <p:spPr>
          <a:xfrm>
            <a:off x="471497" y="4292756"/>
            <a:ext cx="86980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Inspection d'état : Suivi des connexions actives pour déterminer la légitimité des paquets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B893EE-C47F-5F38-6272-A08389F62F73}"/>
              </a:ext>
            </a:extLst>
          </p:cNvPr>
          <p:cNvSpPr txBox="1"/>
          <p:nvPr/>
        </p:nvSpPr>
        <p:spPr>
          <a:xfrm>
            <a:off x="487229" y="4833486"/>
            <a:ext cx="100903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Filtrage par application : Analyse du contenu au niveau de l'application pour détecter des menaces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0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cercle, Graphique&#10;&#10;Description générée automatiquement">
            <a:extLst>
              <a:ext uri="{FF2B5EF4-FFF2-40B4-BE49-F238E27FC236}">
                <a16:creationId xmlns:a16="http://schemas.microsoft.com/office/drawing/2014/main" id="{6D7E1169-551D-3646-BBBE-870F1CD0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" y="4662"/>
            <a:ext cx="12190297" cy="23351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A4B878-91E0-B0EE-D137-11B2DFD1BF32}"/>
              </a:ext>
            </a:extLst>
          </p:cNvPr>
          <p:cNvSpPr txBox="1"/>
          <p:nvPr/>
        </p:nvSpPr>
        <p:spPr>
          <a:xfrm>
            <a:off x="515298" y="2726357"/>
            <a:ext cx="84534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cs typeface="Arial"/>
              </a:rPr>
              <a:t>Firewall de nouvelle génération (NGFW)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6A5972-A401-FCD9-B0FC-C5711AED975E}"/>
              </a:ext>
            </a:extLst>
          </p:cNvPr>
          <p:cNvSpPr txBox="1"/>
          <p:nvPr/>
        </p:nvSpPr>
        <p:spPr>
          <a:xfrm>
            <a:off x="543792" y="343215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Caractéristiques :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8A1EFC-61AD-AF42-2EB5-F38FA6C00918}"/>
              </a:ext>
            </a:extLst>
          </p:cNvPr>
          <p:cNvSpPr txBox="1"/>
          <p:nvPr/>
        </p:nvSpPr>
        <p:spPr>
          <a:xfrm>
            <a:off x="548255" y="3935657"/>
            <a:ext cx="106352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Prévention des intrusions (IPS) </a:t>
            </a:r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  <a:cs typeface="Roboto"/>
              </a:rPr>
              <a:t>qui permettent de détecter et de bloquer les attaques en temps réel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4ACFA6-AF88-B475-0540-E9B0316BE591}"/>
              </a:ext>
            </a:extLst>
          </p:cNvPr>
          <p:cNvSpPr txBox="1"/>
          <p:nvPr/>
        </p:nvSpPr>
        <p:spPr>
          <a:xfrm>
            <a:off x="543874" y="4417289"/>
            <a:ext cx="116586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Inspection du trafic chiffré, ex: </a:t>
            </a:r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  <a:cs typeface="Roboto"/>
              </a:rPr>
              <a:t>HTTPS, afin de détecter et de bloquer les menaces dissimulées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5D1D33-6815-C001-4C9E-85AD79AAEC38}"/>
              </a:ext>
            </a:extLst>
          </p:cNvPr>
          <p:cNvSpPr txBox="1"/>
          <p:nvPr/>
        </p:nvSpPr>
        <p:spPr>
          <a:xfrm>
            <a:off x="534724" y="4888514"/>
            <a:ext cx="1063574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  <a:cs typeface="Roboto"/>
              </a:rPr>
              <a:t>Intègrent des fonctionnalités avancées telles que la détection et la prévention des intrusions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8233CB-EC74-63A9-8351-2E4015F47F91}"/>
              </a:ext>
            </a:extLst>
          </p:cNvPr>
          <p:cNvSpPr txBox="1"/>
          <p:nvPr/>
        </p:nvSpPr>
        <p:spPr>
          <a:xfrm>
            <a:off x="547007" y="5347607"/>
            <a:ext cx="1037408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</a:rPr>
              <a:t>L'inspection du trafic chiffré et l'application de politiques de sécurité plus sophistiquées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1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78905" y="3200131"/>
            <a:ext cx="9650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Comparaison entre Firewalls matériels et logiciels</a:t>
            </a:r>
            <a:endParaRPr lang="fr-FR" sz="2400" b="1" dirty="0">
              <a:solidFill>
                <a:srgbClr val="FFC000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FA8D2F-9BA0-9D9D-8E2B-DD002E43BD76}"/>
              </a:ext>
            </a:extLst>
          </p:cNvPr>
          <p:cNvSpPr txBox="1"/>
          <p:nvPr/>
        </p:nvSpPr>
        <p:spPr>
          <a:xfrm>
            <a:off x="551484" y="4025009"/>
            <a:ext cx="109805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  <a:cs typeface="Roboto"/>
              </a:rPr>
              <a:t>Les firewalls matériels sont des appareils physiques dédiés au contrôle du trafic réseau, offrant généralement de meilleures performances et une sécurité </a:t>
            </a:r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</a:rPr>
              <a:t>renforcée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555992" y="4782480"/>
            <a:ext cx="10737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Avantages : </a:t>
            </a:r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Ils assurent une sécurité renforcée grâce à leur conception dédiée, permettant un traitement rapide et efficace du trafic réseau. Ils sont plus résistants aux attaques et gèrent mieux les pics de charge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FAD33-2A21-A9CB-0927-723F750276E1}"/>
              </a:ext>
            </a:extLst>
          </p:cNvPr>
          <p:cNvSpPr txBox="1"/>
          <p:nvPr/>
        </p:nvSpPr>
        <p:spPr>
          <a:xfrm>
            <a:off x="551272" y="5614599"/>
            <a:ext cx="86980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Inconvénients : </a:t>
            </a:r>
            <a:r>
              <a:rPr lang="fr-FR" sz="1600">
                <a:solidFill>
                  <a:srgbClr val="FFC000"/>
                </a:solidFill>
                <a:ea typeface="+mn-lt"/>
                <a:cs typeface="+mn-lt"/>
              </a:rPr>
              <a:t>Le coût d'acquisition et de maintenance des firewalls matériels est généralement plus élevé que celui des solutions logicielles, et ils peuvent être moins flexibles et plus difficiles à mettre à jour</a:t>
            </a:r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AFCCD4-24C3-F7A2-CBAB-BC48621188D7}"/>
              </a:ext>
            </a:extLst>
          </p:cNvPr>
          <p:cNvSpPr txBox="1"/>
          <p:nvPr/>
        </p:nvSpPr>
        <p:spPr>
          <a:xfrm>
            <a:off x="4792919" y="5685287"/>
            <a:ext cx="65061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     </a:t>
            </a:r>
            <a:endParaRPr lang="fr-FR" sz="1600" dirty="0">
              <a:solidFill>
                <a:srgbClr val="FFC000"/>
              </a:solidFill>
              <a:latin typeface="Aptos" panose="020B0004020202020204"/>
              <a:ea typeface="Roboto"/>
              <a:cs typeface="Roboto"/>
            </a:endParaRPr>
          </a:p>
        </p:txBody>
      </p:sp>
      <p:pic>
        <p:nvPicPr>
          <p:cNvPr id="10" name="Image 9" descr="Une image contenant Appareils électroniques, câble, fils électriques, fourniture d’électricité&#10;&#10;Description générée automatiquement">
            <a:extLst>
              <a:ext uri="{FF2B5EF4-FFF2-40B4-BE49-F238E27FC236}">
                <a16:creationId xmlns:a16="http://schemas.microsoft.com/office/drawing/2014/main" id="{97C4FF0F-0AF4-1A89-84B4-7418FDF0E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" y="-1166"/>
            <a:ext cx="12192752" cy="26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78153" y="3331458"/>
            <a:ext cx="9650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Comparaison entre Firewalls matériels et logiciels</a:t>
            </a:r>
            <a:endParaRPr lang="fr-FR" sz="2400" b="1" dirty="0">
              <a:solidFill>
                <a:srgbClr val="FFC000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475214" y="4008552"/>
            <a:ext cx="8716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    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FAD33-2A21-A9CB-0927-723F750276E1}"/>
              </a:ext>
            </a:extLst>
          </p:cNvPr>
          <p:cNvSpPr txBox="1"/>
          <p:nvPr/>
        </p:nvSpPr>
        <p:spPr>
          <a:xfrm>
            <a:off x="482540" y="4502582"/>
            <a:ext cx="86980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   </a:t>
            </a:r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B893EE-C47F-5F38-6272-A08389F62F73}"/>
              </a:ext>
            </a:extLst>
          </p:cNvPr>
          <p:cNvSpPr txBox="1"/>
          <p:nvPr/>
        </p:nvSpPr>
        <p:spPr>
          <a:xfrm>
            <a:off x="485593" y="4006452"/>
            <a:ext cx="100903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Verdana"/>
                <a:ea typeface="Verdana"/>
                <a:cs typeface="Roboto"/>
              </a:rPr>
              <a:t>Les firewalls logiciels sont des applications installées sur des serveurs ou des postes de travail, offrant une solution de sécurité plus flexible mais potentiellement moins performante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F9F54C-9DE1-7B74-2E3E-53C7D1E0BE2F}"/>
              </a:ext>
            </a:extLst>
          </p:cNvPr>
          <p:cNvSpPr txBox="1"/>
          <p:nvPr/>
        </p:nvSpPr>
        <p:spPr>
          <a:xfrm>
            <a:off x="489402" y="4610452"/>
            <a:ext cx="104611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Avantages : </a:t>
            </a:r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Les firewalls logiciels sont plus abordables et offrent une grande flexibilité, permettant des mises à jour fréquentes et une intégration facile avec d'autres solutions de sécurité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AFCCD4-24C3-F7A2-CBAB-BC48621188D7}"/>
              </a:ext>
            </a:extLst>
          </p:cNvPr>
          <p:cNvSpPr txBox="1"/>
          <p:nvPr/>
        </p:nvSpPr>
        <p:spPr>
          <a:xfrm>
            <a:off x="486756" y="5339729"/>
            <a:ext cx="107202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Inconvénients : </a:t>
            </a:r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Ils dépendent des performances du système hôte et peuvent être plus vulnérables aux attaques si le système d'exploitation n'est pas sécurisé</a:t>
            </a:r>
            <a:endParaRPr lang="fr-FR" sz="1600" dirty="0">
              <a:solidFill>
                <a:srgbClr val="FFC000"/>
              </a:solidFill>
              <a:latin typeface="Aptos" panose="020B0004020202020204"/>
              <a:ea typeface="Roboto"/>
              <a:cs typeface="Roboto"/>
            </a:endParaRPr>
          </a:p>
        </p:txBody>
      </p:sp>
      <p:pic>
        <p:nvPicPr>
          <p:cNvPr id="11" name="Image 10" descr="Une image contenant capture d’écran, diagramme, texte, ligne&#10;&#10;Description générée automatiquement">
            <a:extLst>
              <a:ext uri="{FF2B5EF4-FFF2-40B4-BE49-F238E27FC236}">
                <a16:creationId xmlns:a16="http://schemas.microsoft.com/office/drawing/2014/main" id="{61DEB6D7-AD6C-03E9-900D-176B664D3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3"/>
            <a:ext cx="12191999" cy="28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68745" y="2814051"/>
            <a:ext cx="9650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Firewalls Cloud et Firewall as a Service (</a:t>
            </a:r>
            <a:r>
              <a:rPr lang="fr-FR" sz="2400" b="1" err="1">
                <a:solidFill>
                  <a:srgbClr val="FFC000"/>
                </a:solidFill>
                <a:latin typeface="Arial"/>
                <a:ea typeface="Verdana"/>
                <a:cs typeface="Arial"/>
              </a:rPr>
              <a:t>FWaaS</a:t>
            </a:r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)</a:t>
            </a:r>
            <a:endParaRPr lang="fr-FR" sz="2400" b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473076" y="3632683"/>
            <a:ext cx="107604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+mn-lt"/>
                <a:cs typeface="+mn-lt"/>
              </a:rPr>
              <a:t>Les pare-feu cloud et </a:t>
            </a:r>
            <a:r>
              <a:rPr lang="fr-FR" sz="1600" err="1">
                <a:solidFill>
                  <a:srgbClr val="FFC000"/>
                </a:solidFill>
                <a:latin typeface="Roboto"/>
                <a:ea typeface="+mn-lt"/>
                <a:cs typeface="+mn-lt"/>
              </a:rPr>
              <a:t>FWaaS</a:t>
            </a:r>
            <a:r>
              <a:rPr lang="fr-FR" sz="1600" dirty="0">
                <a:solidFill>
                  <a:srgbClr val="FFC000"/>
                </a:solidFill>
                <a:latin typeface="Roboto"/>
                <a:ea typeface="+mn-lt"/>
                <a:cs typeface="+mn-lt"/>
              </a:rPr>
              <a:t> sont particulièrement adaptés aux environnements cloud et aux entreprises ayant des besoins évolutifs en matière de sécurité</a:t>
            </a:r>
            <a:endParaRPr lang="fr-FR" sz="1600" dirty="0">
              <a:latin typeface="Roboto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FAD33-2A21-A9CB-0927-723F750276E1}"/>
              </a:ext>
            </a:extLst>
          </p:cNvPr>
          <p:cNvSpPr txBox="1"/>
          <p:nvPr/>
        </p:nvSpPr>
        <p:spPr>
          <a:xfrm>
            <a:off x="480402" y="4545771"/>
            <a:ext cx="10764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L'avantage, i</a:t>
            </a:r>
            <a:r>
              <a:rPr lang="fr-FR" sz="1600" dirty="0">
                <a:solidFill>
                  <a:srgbClr val="FFC000"/>
                </a:solidFill>
                <a:latin typeface="Roboto"/>
                <a:ea typeface="+mn-lt"/>
                <a:cs typeface="+mn-lt"/>
              </a:rPr>
              <a:t>ls offrent une flexibilité et une capacité d'adaptation supérieures aux solutions traditionnelles, tout en réduisant les coûts d'infrastructure et de maintenance</a:t>
            </a:r>
            <a:endParaRPr lang="fr-FR" sz="1600" dirty="0">
              <a:solidFill>
                <a:srgbClr val="FFC000"/>
              </a:solidFill>
              <a:latin typeface="Robo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F9F54C-9DE1-7B74-2E3E-53C7D1E0BE2F}"/>
              </a:ext>
            </a:extLst>
          </p:cNvPr>
          <p:cNvSpPr txBox="1"/>
          <p:nvPr/>
        </p:nvSpPr>
        <p:spPr>
          <a:xfrm>
            <a:off x="479995" y="5462083"/>
            <a:ext cx="44459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AFCCD4-24C3-F7A2-CBAB-BC48621188D7}"/>
              </a:ext>
            </a:extLst>
          </p:cNvPr>
          <p:cNvSpPr txBox="1"/>
          <p:nvPr/>
        </p:nvSpPr>
        <p:spPr>
          <a:xfrm>
            <a:off x="485120" y="5932581"/>
            <a:ext cx="65061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Majorelle, Graphique&#10;&#10;Description générée automatiquement">
            <a:extLst>
              <a:ext uri="{FF2B5EF4-FFF2-40B4-BE49-F238E27FC236}">
                <a16:creationId xmlns:a16="http://schemas.microsoft.com/office/drawing/2014/main" id="{28E88B52-FC7C-3ABC-600E-7DACAB50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"/>
            <a:ext cx="12190298" cy="2345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DFF8C0-A5F9-20A2-E1DD-008D389B0897}"/>
              </a:ext>
            </a:extLst>
          </p:cNvPr>
          <p:cNvSpPr txBox="1"/>
          <p:nvPr/>
        </p:nvSpPr>
        <p:spPr>
          <a:xfrm>
            <a:off x="468745" y="2814051"/>
            <a:ext cx="9650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/>
                <a:ea typeface="Verdana"/>
                <a:cs typeface="Arial"/>
              </a:rPr>
              <a:t>Intégration des Firewalls avec d'autres solutions de Sécurité</a:t>
            </a:r>
            <a:endParaRPr lang="fr-FR" sz="24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1DF0A-146B-EAFB-170F-A359C5C057C4}"/>
              </a:ext>
            </a:extLst>
          </p:cNvPr>
          <p:cNvSpPr txBox="1"/>
          <p:nvPr/>
        </p:nvSpPr>
        <p:spPr>
          <a:xfrm>
            <a:off x="451491" y="3628165"/>
            <a:ext cx="109451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Les firewalls peuvent s'intégrer à d'autres solutions de sécurité, comme les systèmes de détection et de prévention des intrusions (IDS/IPS) et la gestion des identités et des accès (IAM)</a:t>
            </a:r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, antivirus, SIEM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FAD33-2A21-A9CB-0927-723F750276E1}"/>
              </a:ext>
            </a:extLst>
          </p:cNvPr>
          <p:cNvSpPr txBox="1"/>
          <p:nvPr/>
        </p:nvSpPr>
        <p:spPr>
          <a:xfrm>
            <a:off x="446769" y="4386644"/>
            <a:ext cx="109494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ea typeface="+mn-lt"/>
                <a:cs typeface="+mn-lt"/>
              </a:rPr>
              <a:t>Renforçant la protection globale du réseau grâce à une approche de défense en profondeur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F9F54C-9DE1-7B74-2E3E-53C7D1E0BE2F}"/>
              </a:ext>
            </a:extLst>
          </p:cNvPr>
          <p:cNvSpPr txBox="1"/>
          <p:nvPr/>
        </p:nvSpPr>
        <p:spPr>
          <a:xfrm>
            <a:off x="479995" y="5462083"/>
            <a:ext cx="44459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AFCCD4-24C3-F7A2-CBAB-BC48621188D7}"/>
              </a:ext>
            </a:extLst>
          </p:cNvPr>
          <p:cNvSpPr txBox="1"/>
          <p:nvPr/>
        </p:nvSpPr>
        <p:spPr>
          <a:xfrm>
            <a:off x="485120" y="5932581"/>
            <a:ext cx="65061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Roboto"/>
                <a:ea typeface="Roboto"/>
                <a:cs typeface="Roboto"/>
              </a:rPr>
              <a:t>  </a:t>
            </a:r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2009</cp:revision>
  <dcterms:created xsi:type="dcterms:W3CDTF">2024-10-15T10:09:57Z</dcterms:created>
  <dcterms:modified xsi:type="dcterms:W3CDTF">2024-10-24T20:50:58Z</dcterms:modified>
</cp:coreProperties>
</file>