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67" r:id="rId3"/>
    <p:sldId id="257" r:id="rId4"/>
    <p:sldId id="259" r:id="rId5"/>
    <p:sldId id="275" r:id="rId6"/>
    <p:sldId id="258" r:id="rId7"/>
    <p:sldId id="260" r:id="rId8"/>
    <p:sldId id="273" r:id="rId9"/>
    <p:sldId id="261" r:id="rId10"/>
    <p:sldId id="272" r:id="rId11"/>
    <p:sldId id="268" r:id="rId12"/>
    <p:sldId id="271" r:id="rId13"/>
    <p:sldId id="270" r:id="rId14"/>
    <p:sldId id="263" r:id="rId15"/>
    <p:sldId id="266" r:id="rId16"/>
  </p:sldIdLst>
  <p:sldSz cx="18288000" cy="10287000"/>
  <p:notesSz cx="6858000" cy="9144000"/>
  <p:embeddedFontLst>
    <p:embeddedFont>
      <p:font typeface="Archivo Black" panose="020B0604020202020204" charset="0"/>
      <p:regular r:id="rId18"/>
    </p:embeddedFont>
    <p:embeddedFont>
      <p:font typeface="HK Grotesk Medium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7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urélien GERARD" userId="c12f63f3-3e8b-4a2a-a74d-214c07859765" providerId="ADAL" clId="{C6038F81-E11D-450D-8F71-0CF2D6F73812}"/>
    <pc:docChg chg="custSel addSld delSld modSld sldOrd">
      <pc:chgData name="aurélien GERARD" userId="c12f63f3-3e8b-4a2a-a74d-214c07859765" providerId="ADAL" clId="{C6038F81-E11D-450D-8F71-0CF2D6F73812}" dt="2024-10-25T09:59:46.960" v="489" actId="1076"/>
      <pc:docMkLst>
        <pc:docMk/>
      </pc:docMkLst>
      <pc:sldChg chg="addSp modSp mod">
        <pc:chgData name="aurélien GERARD" userId="c12f63f3-3e8b-4a2a-a74d-214c07859765" providerId="ADAL" clId="{C6038F81-E11D-450D-8F71-0CF2D6F73812}" dt="2024-10-25T08:29:19.695" v="291" actId="20577"/>
        <pc:sldMkLst>
          <pc:docMk/>
          <pc:sldMk cId="0" sldId="257"/>
        </pc:sldMkLst>
        <pc:spChg chg="add mod">
          <ac:chgData name="aurélien GERARD" userId="c12f63f3-3e8b-4a2a-a74d-214c07859765" providerId="ADAL" clId="{C6038F81-E11D-450D-8F71-0CF2D6F73812}" dt="2024-10-25T08:29:19.695" v="291" actId="20577"/>
          <ac:spMkLst>
            <pc:docMk/>
            <pc:sldMk cId="0" sldId="257"/>
            <ac:spMk id="5" creationId="{9EECBB1F-AE0E-6795-EDC2-D6D1B1B505E2}"/>
          </ac:spMkLst>
        </pc:spChg>
        <pc:spChg chg="mod">
          <ac:chgData name="aurélien GERARD" userId="c12f63f3-3e8b-4a2a-a74d-214c07859765" providerId="ADAL" clId="{C6038F81-E11D-450D-8F71-0CF2D6F73812}" dt="2024-10-25T07:00:33.803" v="57" actId="20577"/>
          <ac:spMkLst>
            <pc:docMk/>
            <pc:sldMk cId="0" sldId="257"/>
            <ac:spMk id="8" creationId="{00000000-0000-0000-0000-000000000000}"/>
          </ac:spMkLst>
        </pc:spChg>
      </pc:sldChg>
      <pc:sldChg chg="modSp mod">
        <pc:chgData name="aurélien GERARD" userId="c12f63f3-3e8b-4a2a-a74d-214c07859765" providerId="ADAL" clId="{C6038F81-E11D-450D-8F71-0CF2D6F73812}" dt="2024-10-25T09:43:57.388" v="371" actId="20577"/>
        <pc:sldMkLst>
          <pc:docMk/>
          <pc:sldMk cId="0" sldId="259"/>
        </pc:sldMkLst>
        <pc:spChg chg="mod">
          <ac:chgData name="aurélien GERARD" userId="c12f63f3-3e8b-4a2a-a74d-214c07859765" providerId="ADAL" clId="{C6038F81-E11D-450D-8F71-0CF2D6F73812}" dt="2024-10-25T09:43:57.388" v="371" actId="20577"/>
          <ac:spMkLst>
            <pc:docMk/>
            <pc:sldMk cId="0" sldId="259"/>
            <ac:spMk id="36" creationId="{00000000-0000-0000-0000-000000000000}"/>
          </ac:spMkLst>
        </pc:spChg>
      </pc:sldChg>
      <pc:sldChg chg="addSp modSp mod">
        <pc:chgData name="aurélien GERARD" userId="c12f63f3-3e8b-4a2a-a74d-214c07859765" providerId="ADAL" clId="{C6038F81-E11D-450D-8F71-0CF2D6F73812}" dt="2024-10-25T09:59:46.960" v="489" actId="1076"/>
        <pc:sldMkLst>
          <pc:docMk/>
          <pc:sldMk cId="0" sldId="260"/>
        </pc:sldMkLst>
        <pc:spChg chg="mod">
          <ac:chgData name="aurélien GERARD" userId="c12f63f3-3e8b-4a2a-a74d-214c07859765" providerId="ADAL" clId="{C6038F81-E11D-450D-8F71-0CF2D6F73812}" dt="2024-10-25T06:59:56.367" v="55" actId="20577"/>
          <ac:spMkLst>
            <pc:docMk/>
            <pc:sldMk cId="0" sldId="260"/>
            <ac:spMk id="17" creationId="{00000000-0000-0000-0000-000000000000}"/>
          </ac:spMkLst>
        </pc:spChg>
        <pc:picChg chg="add mod">
          <ac:chgData name="aurélien GERARD" userId="c12f63f3-3e8b-4a2a-a74d-214c07859765" providerId="ADAL" clId="{C6038F81-E11D-450D-8F71-0CF2D6F73812}" dt="2024-10-25T09:59:40.840" v="487" actId="1076"/>
          <ac:picMkLst>
            <pc:docMk/>
            <pc:sldMk cId="0" sldId="260"/>
            <ac:picMk id="21" creationId="{519D06B1-6BCC-F677-3C4D-0FFFC69F99F0}"/>
          </ac:picMkLst>
        </pc:picChg>
        <pc:picChg chg="mod">
          <ac:chgData name="aurélien GERARD" userId="c12f63f3-3e8b-4a2a-a74d-214c07859765" providerId="ADAL" clId="{C6038F81-E11D-450D-8F71-0CF2D6F73812}" dt="2024-10-25T09:59:46.960" v="489" actId="1076"/>
          <ac:picMkLst>
            <pc:docMk/>
            <pc:sldMk cId="0" sldId="260"/>
            <ac:picMk id="23" creationId="{A9681B41-9C54-36C2-0A4E-27B7382826CF}"/>
          </ac:picMkLst>
        </pc:picChg>
      </pc:sldChg>
      <pc:sldChg chg="modSp mod">
        <pc:chgData name="aurélien GERARD" userId="c12f63f3-3e8b-4a2a-a74d-214c07859765" providerId="ADAL" clId="{C6038F81-E11D-450D-8F71-0CF2D6F73812}" dt="2024-10-25T08:12:03.974" v="243" actId="20577"/>
        <pc:sldMkLst>
          <pc:docMk/>
          <pc:sldMk cId="0" sldId="263"/>
        </pc:sldMkLst>
        <pc:spChg chg="mod">
          <ac:chgData name="aurélien GERARD" userId="c12f63f3-3e8b-4a2a-a74d-214c07859765" providerId="ADAL" clId="{C6038F81-E11D-450D-8F71-0CF2D6F73812}" dt="2024-10-25T08:12:03.974" v="243" actId="20577"/>
          <ac:spMkLst>
            <pc:docMk/>
            <pc:sldMk cId="0" sldId="263"/>
            <ac:spMk id="8" creationId="{00000000-0000-0000-0000-000000000000}"/>
          </ac:spMkLst>
        </pc:spChg>
      </pc:sldChg>
      <pc:sldChg chg="addSp modSp mod">
        <pc:chgData name="aurélien GERARD" userId="c12f63f3-3e8b-4a2a-a74d-214c07859765" providerId="ADAL" clId="{C6038F81-E11D-450D-8F71-0CF2D6F73812}" dt="2024-10-25T08:20:48.073" v="270" actId="1076"/>
        <pc:sldMkLst>
          <pc:docMk/>
          <pc:sldMk cId="1039944508" sldId="267"/>
        </pc:sldMkLst>
        <pc:spChg chg="mod">
          <ac:chgData name="aurélien GERARD" userId="c12f63f3-3e8b-4a2a-a74d-214c07859765" providerId="ADAL" clId="{C6038F81-E11D-450D-8F71-0CF2D6F73812}" dt="2024-10-25T08:19:33.610" v="258" actId="14100"/>
          <ac:spMkLst>
            <pc:docMk/>
            <pc:sldMk cId="1039944508" sldId="267"/>
            <ac:spMk id="11" creationId="{04E96D34-405A-2BC0-41D8-3B0E32EC8698}"/>
          </ac:spMkLst>
        </pc:spChg>
        <pc:spChg chg="mod">
          <ac:chgData name="aurélien GERARD" userId="c12f63f3-3e8b-4a2a-a74d-214c07859765" providerId="ADAL" clId="{C6038F81-E11D-450D-8F71-0CF2D6F73812}" dt="2024-10-25T08:20:44.082" v="269" actId="1076"/>
          <ac:spMkLst>
            <pc:docMk/>
            <pc:sldMk cId="1039944508" sldId="267"/>
            <ac:spMk id="12" creationId="{C212D70A-6D4A-DA96-B135-6F1BA74E84DA}"/>
          </ac:spMkLst>
        </pc:spChg>
        <pc:spChg chg="mod">
          <ac:chgData name="aurélien GERARD" userId="c12f63f3-3e8b-4a2a-a74d-214c07859765" providerId="ADAL" clId="{C6038F81-E11D-450D-8F71-0CF2D6F73812}" dt="2024-10-25T08:20:48.073" v="270" actId="1076"/>
          <ac:spMkLst>
            <pc:docMk/>
            <pc:sldMk cId="1039944508" sldId="267"/>
            <ac:spMk id="36" creationId="{6D679EDB-A2E3-69E5-0087-07CFB4202F8D}"/>
          </ac:spMkLst>
        </pc:spChg>
        <pc:spChg chg="mod">
          <ac:chgData name="aurélien GERARD" userId="c12f63f3-3e8b-4a2a-a74d-214c07859765" providerId="ADAL" clId="{C6038F81-E11D-450D-8F71-0CF2D6F73812}" dt="2024-10-25T08:20:10.497" v="264" actId="1076"/>
          <ac:spMkLst>
            <pc:docMk/>
            <pc:sldMk cId="1039944508" sldId="267"/>
            <ac:spMk id="37" creationId="{6C07CA3F-D1CE-EF5C-47E1-988605285CB0}"/>
          </ac:spMkLst>
        </pc:spChg>
        <pc:spChg chg="add mod">
          <ac:chgData name="aurélien GERARD" userId="c12f63f3-3e8b-4a2a-a74d-214c07859765" providerId="ADAL" clId="{C6038F81-E11D-450D-8F71-0CF2D6F73812}" dt="2024-10-25T08:20:38.185" v="268" actId="1076"/>
          <ac:spMkLst>
            <pc:docMk/>
            <pc:sldMk cId="1039944508" sldId="267"/>
            <ac:spMk id="42" creationId="{B7EFF7F0-2A82-355A-468C-2D5C067BA0EF}"/>
          </ac:spMkLst>
        </pc:spChg>
        <pc:spChg chg="mod">
          <ac:chgData name="aurélien GERARD" userId="c12f63f3-3e8b-4a2a-a74d-214c07859765" providerId="ADAL" clId="{C6038F81-E11D-450D-8F71-0CF2D6F73812}" dt="2024-10-25T08:19:58.457" v="263" actId="1076"/>
          <ac:spMkLst>
            <pc:docMk/>
            <pc:sldMk cId="1039944508" sldId="267"/>
            <ac:spMk id="44" creationId="{1446362F-9FB3-951A-D5D8-29C604A992DC}"/>
          </ac:spMkLst>
        </pc:spChg>
        <pc:spChg chg="add mod">
          <ac:chgData name="aurélien GERARD" userId="c12f63f3-3e8b-4a2a-a74d-214c07859765" providerId="ADAL" clId="{C6038F81-E11D-450D-8F71-0CF2D6F73812}" dt="2024-10-25T08:19:48.538" v="262" actId="20577"/>
          <ac:spMkLst>
            <pc:docMk/>
            <pc:sldMk cId="1039944508" sldId="267"/>
            <ac:spMk id="45" creationId="{F635050B-B397-46B8-E498-7593CDF190B9}"/>
          </ac:spMkLst>
        </pc:spChg>
      </pc:sldChg>
      <pc:sldChg chg="modSp mod">
        <pc:chgData name="aurélien GERARD" userId="c12f63f3-3e8b-4a2a-a74d-214c07859765" providerId="ADAL" clId="{C6038F81-E11D-450D-8F71-0CF2D6F73812}" dt="2024-10-25T06:58:08.520" v="1" actId="20577"/>
        <pc:sldMkLst>
          <pc:docMk/>
          <pc:sldMk cId="1911163004" sldId="270"/>
        </pc:sldMkLst>
        <pc:spChg chg="mod">
          <ac:chgData name="aurélien GERARD" userId="c12f63f3-3e8b-4a2a-a74d-214c07859765" providerId="ADAL" clId="{C6038F81-E11D-450D-8F71-0CF2D6F73812}" dt="2024-10-25T06:58:08.520" v="1" actId="20577"/>
          <ac:spMkLst>
            <pc:docMk/>
            <pc:sldMk cId="1911163004" sldId="270"/>
            <ac:spMk id="12" creationId="{945996F7-48B7-7C34-6AB7-7AB91AAA32F6}"/>
          </ac:spMkLst>
        </pc:spChg>
      </pc:sldChg>
      <pc:sldChg chg="mod modShow">
        <pc:chgData name="aurélien GERARD" userId="c12f63f3-3e8b-4a2a-a74d-214c07859765" providerId="ADAL" clId="{C6038F81-E11D-450D-8F71-0CF2D6F73812}" dt="2024-10-25T07:03:56.284" v="58" actId="729"/>
        <pc:sldMkLst>
          <pc:docMk/>
          <pc:sldMk cId="4180928752" sldId="271"/>
        </pc:sldMkLst>
      </pc:sldChg>
      <pc:sldChg chg="addSp delSp modSp add mod">
        <pc:chgData name="aurélien GERARD" userId="c12f63f3-3e8b-4a2a-a74d-214c07859765" providerId="ADAL" clId="{C6038F81-E11D-450D-8F71-0CF2D6F73812}" dt="2024-10-25T07:18:36.297" v="150" actId="1076"/>
        <pc:sldMkLst>
          <pc:docMk/>
          <pc:sldMk cId="1257422860" sldId="273"/>
        </pc:sldMkLst>
        <pc:spChg chg="mod">
          <ac:chgData name="aurélien GERARD" userId="c12f63f3-3e8b-4a2a-a74d-214c07859765" providerId="ADAL" clId="{C6038F81-E11D-450D-8F71-0CF2D6F73812}" dt="2024-10-25T07:13:42.379" v="79" actId="20577"/>
          <ac:spMkLst>
            <pc:docMk/>
            <pc:sldMk cId="1257422860" sldId="273"/>
            <ac:spMk id="5" creationId="{55134E3B-7D07-41E3-86B4-A1428592CB6B}"/>
          </ac:spMkLst>
        </pc:spChg>
        <pc:spChg chg="del">
          <ac:chgData name="aurélien GERARD" userId="c12f63f3-3e8b-4a2a-a74d-214c07859765" providerId="ADAL" clId="{C6038F81-E11D-450D-8F71-0CF2D6F73812}" dt="2024-10-25T07:14:13.186" v="80" actId="478"/>
          <ac:spMkLst>
            <pc:docMk/>
            <pc:sldMk cId="1257422860" sldId="273"/>
            <ac:spMk id="14" creationId="{B9184A06-F277-5798-8367-B4D198A12589}"/>
          </ac:spMkLst>
        </pc:spChg>
        <pc:spChg chg="del">
          <ac:chgData name="aurélien GERARD" userId="c12f63f3-3e8b-4a2a-a74d-214c07859765" providerId="ADAL" clId="{C6038F81-E11D-450D-8F71-0CF2D6F73812}" dt="2024-10-25T07:13:22.450" v="66" actId="478"/>
          <ac:spMkLst>
            <pc:docMk/>
            <pc:sldMk cId="1257422860" sldId="273"/>
            <ac:spMk id="16" creationId="{E3863552-B9CA-AB72-7597-0415FE0AF5D0}"/>
          </ac:spMkLst>
        </pc:spChg>
        <pc:spChg chg="del mod">
          <ac:chgData name="aurélien GERARD" userId="c12f63f3-3e8b-4a2a-a74d-214c07859765" providerId="ADAL" clId="{C6038F81-E11D-450D-8F71-0CF2D6F73812}" dt="2024-10-25T07:13:17.978" v="63" actId="478"/>
          <ac:spMkLst>
            <pc:docMk/>
            <pc:sldMk cId="1257422860" sldId="273"/>
            <ac:spMk id="17" creationId="{DE714F32-1DF0-C993-64AB-52A36FA07D13}"/>
          </ac:spMkLst>
        </pc:spChg>
        <pc:spChg chg="del">
          <ac:chgData name="aurélien GERARD" userId="c12f63f3-3e8b-4a2a-a74d-214c07859765" providerId="ADAL" clId="{C6038F81-E11D-450D-8F71-0CF2D6F73812}" dt="2024-10-25T07:13:19.808" v="64" actId="478"/>
          <ac:spMkLst>
            <pc:docMk/>
            <pc:sldMk cId="1257422860" sldId="273"/>
            <ac:spMk id="18" creationId="{2ED82CDA-3A7A-BDFB-FCE2-DAB3FA71E2BC}"/>
          </ac:spMkLst>
        </pc:spChg>
        <pc:spChg chg="del">
          <ac:chgData name="aurélien GERARD" userId="c12f63f3-3e8b-4a2a-a74d-214c07859765" providerId="ADAL" clId="{C6038F81-E11D-450D-8F71-0CF2D6F73812}" dt="2024-10-25T07:13:20.722" v="65" actId="478"/>
          <ac:spMkLst>
            <pc:docMk/>
            <pc:sldMk cId="1257422860" sldId="273"/>
            <ac:spMk id="19" creationId="{631EAD7D-30FB-637F-BE34-71126C911413}"/>
          </ac:spMkLst>
        </pc:spChg>
        <pc:spChg chg="add mod">
          <ac:chgData name="aurélien GERARD" userId="c12f63f3-3e8b-4a2a-a74d-214c07859765" providerId="ADAL" clId="{C6038F81-E11D-450D-8F71-0CF2D6F73812}" dt="2024-10-25T07:15:10.921" v="114" actId="1076"/>
          <ac:spMkLst>
            <pc:docMk/>
            <pc:sldMk cId="1257422860" sldId="273"/>
            <ac:spMk id="22" creationId="{55021EEE-271F-BA77-DE18-96584CC24DD5}"/>
          </ac:spMkLst>
        </pc:spChg>
        <pc:spChg chg="add mod">
          <ac:chgData name="aurélien GERARD" userId="c12f63f3-3e8b-4a2a-a74d-214c07859765" providerId="ADAL" clId="{C6038F81-E11D-450D-8F71-0CF2D6F73812}" dt="2024-10-25T07:18:36.297" v="150" actId="1076"/>
          <ac:spMkLst>
            <pc:docMk/>
            <pc:sldMk cId="1257422860" sldId="273"/>
            <ac:spMk id="26" creationId="{8F64ABE2-2665-1992-57D0-7F0F12685627}"/>
          </ac:spMkLst>
        </pc:spChg>
        <pc:grpChg chg="del">
          <ac:chgData name="aurélien GERARD" userId="c12f63f3-3e8b-4a2a-a74d-214c07859765" providerId="ADAL" clId="{C6038F81-E11D-450D-8F71-0CF2D6F73812}" dt="2024-10-25T07:13:13.636" v="60" actId="478"/>
          <ac:grpSpMkLst>
            <pc:docMk/>
            <pc:sldMk cId="1257422860" sldId="273"/>
            <ac:grpSpMk id="6" creationId="{F36BB0FC-6410-2AF7-CC75-3E8F6580D3D0}"/>
          </ac:grpSpMkLst>
        </pc:grpChg>
        <pc:grpChg chg="del">
          <ac:chgData name="aurélien GERARD" userId="c12f63f3-3e8b-4a2a-a74d-214c07859765" providerId="ADAL" clId="{C6038F81-E11D-450D-8F71-0CF2D6F73812}" dt="2024-10-25T07:13:14.674" v="61" actId="478"/>
          <ac:grpSpMkLst>
            <pc:docMk/>
            <pc:sldMk cId="1257422860" sldId="273"/>
            <ac:grpSpMk id="9" creationId="{B880CC9C-42AE-5C8A-6AEC-AF404840E848}"/>
          </ac:grpSpMkLst>
        </pc:grpChg>
        <pc:picChg chg="add mod">
          <ac:chgData name="aurélien GERARD" userId="c12f63f3-3e8b-4a2a-a74d-214c07859765" providerId="ADAL" clId="{C6038F81-E11D-450D-8F71-0CF2D6F73812}" dt="2024-10-25T07:14:18.226" v="82" actId="1076"/>
          <ac:picMkLst>
            <pc:docMk/>
            <pc:sldMk cId="1257422860" sldId="273"/>
            <ac:picMk id="21" creationId="{DEC92CAD-6651-F8F6-27BB-825BC1AFA912}"/>
          </ac:picMkLst>
        </pc:picChg>
        <pc:picChg chg="del">
          <ac:chgData name="aurélien GERARD" userId="c12f63f3-3e8b-4a2a-a74d-214c07859765" providerId="ADAL" clId="{C6038F81-E11D-450D-8F71-0CF2D6F73812}" dt="2024-10-25T07:13:35.993" v="67" actId="478"/>
          <ac:picMkLst>
            <pc:docMk/>
            <pc:sldMk cId="1257422860" sldId="273"/>
            <ac:picMk id="23" creationId="{5EA19593-9AD4-CA62-6099-F3B02FEA89EB}"/>
          </ac:picMkLst>
        </pc:picChg>
        <pc:picChg chg="add mod">
          <ac:chgData name="aurélien GERARD" userId="c12f63f3-3e8b-4a2a-a74d-214c07859765" providerId="ADAL" clId="{C6038F81-E11D-450D-8F71-0CF2D6F73812}" dt="2024-10-25T07:17:13.225" v="120" actId="1076"/>
          <ac:picMkLst>
            <pc:docMk/>
            <pc:sldMk cId="1257422860" sldId="273"/>
            <ac:picMk id="25" creationId="{A1DE25D0-8D9E-5824-3298-B57CCD6A349F}"/>
          </ac:picMkLst>
        </pc:picChg>
      </pc:sldChg>
      <pc:sldChg chg="addSp delSp modSp new del mod">
        <pc:chgData name="aurélien GERARD" userId="c12f63f3-3e8b-4a2a-a74d-214c07859765" providerId="ADAL" clId="{C6038F81-E11D-450D-8F71-0CF2D6F73812}" dt="2024-10-25T09:33:52.779" v="330" actId="47"/>
        <pc:sldMkLst>
          <pc:docMk/>
          <pc:sldMk cId="521068141" sldId="274"/>
        </pc:sldMkLst>
        <pc:spChg chg="add del mod">
          <ac:chgData name="aurélien GERARD" userId="c12f63f3-3e8b-4a2a-a74d-214c07859765" providerId="ADAL" clId="{C6038F81-E11D-450D-8F71-0CF2D6F73812}" dt="2024-10-25T09:33:11.807" v="308" actId="478"/>
          <ac:spMkLst>
            <pc:docMk/>
            <pc:sldMk cId="521068141" sldId="274"/>
            <ac:spMk id="4" creationId="{59839434-4F48-10AC-FB32-F8E00BBC4842}"/>
          </ac:spMkLst>
        </pc:spChg>
        <pc:picChg chg="add mod">
          <ac:chgData name="aurélien GERARD" userId="c12f63f3-3e8b-4a2a-a74d-214c07859765" providerId="ADAL" clId="{C6038F81-E11D-450D-8F71-0CF2D6F73812}" dt="2024-10-25T09:32:46.574" v="294" actId="1076"/>
          <ac:picMkLst>
            <pc:docMk/>
            <pc:sldMk cId="521068141" sldId="274"/>
            <ac:picMk id="3" creationId="{D2E51FE3-A6C1-5760-6B0F-48E88878F1E2}"/>
          </ac:picMkLst>
        </pc:picChg>
      </pc:sldChg>
      <pc:sldChg chg="addSp delSp modSp add mod ord">
        <pc:chgData name="aurélien GERARD" userId="c12f63f3-3e8b-4a2a-a74d-214c07859765" providerId="ADAL" clId="{C6038F81-E11D-450D-8F71-0CF2D6F73812}" dt="2024-10-25T09:55:25.489" v="482" actId="20577"/>
        <pc:sldMkLst>
          <pc:docMk/>
          <pc:sldMk cId="2349321251" sldId="275"/>
        </pc:sldMkLst>
        <pc:spChg chg="mod">
          <ac:chgData name="aurélien GERARD" userId="c12f63f3-3e8b-4a2a-a74d-214c07859765" providerId="ADAL" clId="{C6038F81-E11D-450D-8F71-0CF2D6F73812}" dt="2024-10-25T09:33:39.312" v="323" actId="20577"/>
          <ac:spMkLst>
            <pc:docMk/>
            <pc:sldMk cId="2349321251" sldId="275"/>
            <ac:spMk id="5" creationId="{0A0DB882-307A-9DA2-F28D-69022ECB5011}"/>
          </ac:spMkLst>
        </pc:spChg>
        <pc:spChg chg="del">
          <ac:chgData name="aurélien GERARD" userId="c12f63f3-3e8b-4a2a-a74d-214c07859765" providerId="ADAL" clId="{C6038F81-E11D-450D-8F71-0CF2D6F73812}" dt="2024-10-25T09:33:48.639" v="328" actId="478"/>
          <ac:spMkLst>
            <pc:docMk/>
            <pc:sldMk cId="2349321251" sldId="275"/>
            <ac:spMk id="14" creationId="{9C5AC6F2-CBDA-43D3-64C1-58D329C30757}"/>
          </ac:spMkLst>
        </pc:spChg>
        <pc:spChg chg="del">
          <ac:chgData name="aurélien GERARD" userId="c12f63f3-3e8b-4a2a-a74d-214c07859765" providerId="ADAL" clId="{C6038F81-E11D-450D-8F71-0CF2D6F73812}" dt="2024-10-25T09:33:48.639" v="328" actId="478"/>
          <ac:spMkLst>
            <pc:docMk/>
            <pc:sldMk cId="2349321251" sldId="275"/>
            <ac:spMk id="15" creationId="{B2C22467-D7DF-9D78-5131-7C49504EF613}"/>
          </ac:spMkLst>
        </pc:spChg>
        <pc:spChg chg="del">
          <ac:chgData name="aurélien GERARD" userId="c12f63f3-3e8b-4a2a-a74d-214c07859765" providerId="ADAL" clId="{C6038F81-E11D-450D-8F71-0CF2D6F73812}" dt="2024-10-25T09:33:48.639" v="328" actId="478"/>
          <ac:spMkLst>
            <pc:docMk/>
            <pc:sldMk cId="2349321251" sldId="275"/>
            <ac:spMk id="16" creationId="{9BC52AB3-2E6F-9E34-5781-9B14DB191C23}"/>
          </ac:spMkLst>
        </pc:spChg>
        <pc:spChg chg="del">
          <ac:chgData name="aurélien GERARD" userId="c12f63f3-3e8b-4a2a-a74d-214c07859765" providerId="ADAL" clId="{C6038F81-E11D-450D-8F71-0CF2D6F73812}" dt="2024-10-25T09:33:48.639" v="328" actId="478"/>
          <ac:spMkLst>
            <pc:docMk/>
            <pc:sldMk cId="2349321251" sldId="275"/>
            <ac:spMk id="17" creationId="{B2D924C0-CC23-6B7D-A0B7-7C0454FD7970}"/>
          </ac:spMkLst>
        </pc:spChg>
        <pc:spChg chg="del">
          <ac:chgData name="aurélien GERARD" userId="c12f63f3-3e8b-4a2a-a74d-214c07859765" providerId="ADAL" clId="{C6038F81-E11D-450D-8F71-0CF2D6F73812}" dt="2024-10-25T09:33:48.639" v="328" actId="478"/>
          <ac:spMkLst>
            <pc:docMk/>
            <pc:sldMk cId="2349321251" sldId="275"/>
            <ac:spMk id="18" creationId="{96B0BDC9-5942-3113-7D38-55CE8BDE13B4}"/>
          </ac:spMkLst>
        </pc:spChg>
        <pc:spChg chg="del">
          <ac:chgData name="aurélien GERARD" userId="c12f63f3-3e8b-4a2a-a74d-214c07859765" providerId="ADAL" clId="{C6038F81-E11D-450D-8F71-0CF2D6F73812}" dt="2024-10-25T09:33:48.639" v="328" actId="478"/>
          <ac:spMkLst>
            <pc:docMk/>
            <pc:sldMk cId="2349321251" sldId="275"/>
            <ac:spMk id="19" creationId="{C50EE587-D264-550B-EE6D-D6D19DB59322}"/>
          </ac:spMkLst>
        </pc:spChg>
        <pc:spChg chg="add del mod">
          <ac:chgData name="aurélien GERARD" userId="c12f63f3-3e8b-4a2a-a74d-214c07859765" providerId="ADAL" clId="{C6038F81-E11D-450D-8F71-0CF2D6F73812}" dt="2024-10-25T09:44:24.068" v="372" actId="478"/>
          <ac:spMkLst>
            <pc:docMk/>
            <pc:sldMk cId="2349321251" sldId="275"/>
            <ac:spMk id="21" creationId="{0326698F-D707-48A1-5018-D38434EFBDEF}"/>
          </ac:spMkLst>
        </pc:spChg>
        <pc:spChg chg="add mod">
          <ac:chgData name="aurélien GERARD" userId="c12f63f3-3e8b-4a2a-a74d-214c07859765" providerId="ADAL" clId="{C6038F81-E11D-450D-8F71-0CF2D6F73812}" dt="2024-10-25T09:44:43.492" v="376" actId="1076"/>
          <ac:spMkLst>
            <pc:docMk/>
            <pc:sldMk cId="2349321251" sldId="275"/>
            <ac:spMk id="24" creationId="{0729E062-F23E-97DA-3567-8219A405B8A3}"/>
          </ac:spMkLst>
        </pc:spChg>
        <pc:spChg chg="add mod">
          <ac:chgData name="aurélien GERARD" userId="c12f63f3-3e8b-4a2a-a74d-214c07859765" providerId="ADAL" clId="{C6038F81-E11D-450D-8F71-0CF2D6F73812}" dt="2024-10-25T09:45:01.461" v="413" actId="20577"/>
          <ac:spMkLst>
            <pc:docMk/>
            <pc:sldMk cId="2349321251" sldId="275"/>
            <ac:spMk id="25" creationId="{EE53E768-8558-8A61-F61A-1DFA55C0D7B9}"/>
          </ac:spMkLst>
        </pc:spChg>
        <pc:spChg chg="add mod">
          <ac:chgData name="aurélien GERARD" userId="c12f63f3-3e8b-4a2a-a74d-214c07859765" providerId="ADAL" clId="{C6038F81-E11D-450D-8F71-0CF2D6F73812}" dt="2024-10-25T09:55:25.489" v="482" actId="20577"/>
          <ac:spMkLst>
            <pc:docMk/>
            <pc:sldMk cId="2349321251" sldId="275"/>
            <ac:spMk id="26" creationId="{84E4D189-FACC-0A1C-184D-CD0C0EE2980B}"/>
          </ac:spMkLst>
        </pc:spChg>
        <pc:grpChg chg="del">
          <ac:chgData name="aurélien GERARD" userId="c12f63f3-3e8b-4a2a-a74d-214c07859765" providerId="ADAL" clId="{C6038F81-E11D-450D-8F71-0CF2D6F73812}" dt="2024-10-25T09:33:45.931" v="326" actId="478"/>
          <ac:grpSpMkLst>
            <pc:docMk/>
            <pc:sldMk cId="2349321251" sldId="275"/>
            <ac:grpSpMk id="6" creationId="{D5D8DE6C-1704-17E7-0385-09FAF67184CF}"/>
          </ac:grpSpMkLst>
        </pc:grpChg>
        <pc:grpChg chg="del">
          <ac:chgData name="aurélien GERARD" userId="c12f63f3-3e8b-4a2a-a74d-214c07859765" providerId="ADAL" clId="{C6038F81-E11D-450D-8F71-0CF2D6F73812}" dt="2024-10-25T09:33:46.431" v="327" actId="478"/>
          <ac:grpSpMkLst>
            <pc:docMk/>
            <pc:sldMk cId="2349321251" sldId="275"/>
            <ac:grpSpMk id="9" creationId="{54268F36-5A33-022D-1617-75D7F5C3F5E4}"/>
          </ac:grpSpMkLst>
        </pc:grpChg>
        <pc:picChg chg="add mod">
          <ac:chgData name="aurélien GERARD" userId="c12f63f3-3e8b-4a2a-a74d-214c07859765" providerId="ADAL" clId="{C6038F81-E11D-450D-8F71-0CF2D6F73812}" dt="2024-10-25T09:33:44.343" v="325" actId="1076"/>
          <ac:picMkLst>
            <pc:docMk/>
            <pc:sldMk cId="2349321251" sldId="275"/>
            <ac:picMk id="20" creationId="{350AA41C-EE6F-9DBB-9B62-3E573AAA5EB1}"/>
          </ac:picMkLst>
        </pc:picChg>
        <pc:picChg chg="del">
          <ac:chgData name="aurélien GERARD" userId="c12f63f3-3e8b-4a2a-a74d-214c07859765" providerId="ADAL" clId="{C6038F81-E11D-450D-8F71-0CF2D6F73812}" dt="2024-10-25T09:33:49.718" v="329" actId="478"/>
          <ac:picMkLst>
            <pc:docMk/>
            <pc:sldMk cId="2349321251" sldId="275"/>
            <ac:picMk id="23" creationId="{0E5AD6BF-5BE9-66CA-30EA-468DA2D6080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31EB4-A5F6-4341-B7AE-AA7E4ABA56AC}" type="datetimeFigureOut">
              <a:rPr lang="fr-BE" smtClean="0"/>
              <a:t>25-10-24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1630C-3337-4623-B7E9-1FB696DE621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80790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/>
              <a:t>Plaintext</a:t>
            </a:r>
            <a:r>
              <a:rPr lang="fr-BE" dirty="0"/>
              <a:t> = texte clair </a:t>
            </a:r>
            <a:r>
              <a:rPr lang="fr-BE" dirty="0" err="1"/>
              <a:t>ciphertext</a:t>
            </a:r>
            <a:r>
              <a:rPr lang="fr-BE" dirty="0"/>
              <a:t> = texte crypté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1630C-3337-4623-B7E9-1FB696DE621A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12767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Non-</a:t>
            </a:r>
            <a:r>
              <a:rPr lang="fr-BE" dirty="0" err="1"/>
              <a:t>repudiation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1630C-3337-4623-B7E9-1FB696DE621A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49457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1630C-3337-4623-B7E9-1FB696DE621A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65595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1630C-3337-4623-B7E9-1FB696DE621A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15019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Joan </a:t>
            </a:r>
            <a:r>
              <a:rPr lang="fr-BE" dirty="0" err="1"/>
              <a:t>Daemen</a:t>
            </a:r>
            <a:r>
              <a:rPr lang="fr-BE" dirty="0"/>
              <a:t> et Vincent </a:t>
            </a:r>
            <a:r>
              <a:rPr lang="fr-BE" dirty="0" err="1"/>
              <a:t>Rijmen</a:t>
            </a:r>
            <a:r>
              <a:rPr lang="fr-BE" dirty="0"/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1630C-3337-4623-B7E9-1FB696DE621A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59711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E-commerce, HTTPS, SMTPS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1630C-3337-4623-B7E9-1FB696DE621A}" type="slidenum">
              <a:rPr lang="fr-BE" smtClean="0"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39053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Standard =&gt; deux bits ont donc 4 valeurs différentes (00,01,10,11)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1630C-3337-4623-B7E9-1FB696DE621A}" type="slidenum">
              <a:rPr lang="fr-BE" smtClean="0"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61599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fif"/><Relationship Id="rId4" Type="http://schemas.openxmlformats.org/officeDocument/2006/relationships/image" Target="../media/image4.jf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50000">
              <a:srgbClr val="082D2F">
                <a:alpha val="100000"/>
              </a:srgbClr>
            </a:gs>
            <a:gs pos="100000">
              <a:srgbClr val="28949C">
                <a:alpha val="10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80274" y="3960465"/>
            <a:ext cx="16127451" cy="894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42"/>
              </a:lnSpc>
              <a:spcBef>
                <a:spcPct val="0"/>
              </a:spcBef>
            </a:pPr>
            <a:r>
              <a:rPr lang="en-US" sz="7298" u="none" strike="noStrike" dirty="0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Introduction à la </a:t>
            </a:r>
            <a:r>
              <a:rPr lang="en-US" sz="7298" u="none" strike="noStrike" dirty="0" err="1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Cryptographie</a:t>
            </a:r>
            <a:endParaRPr lang="en-US" sz="7298" u="none" strike="noStrike" dirty="0">
              <a:solidFill>
                <a:srgbClr val="FFFFFF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040118" y="5944144"/>
            <a:ext cx="8207765" cy="589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dirty="0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Concepts </a:t>
            </a:r>
            <a:r>
              <a:rPr lang="en-US" sz="3399" dirty="0" err="1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Clés</a:t>
            </a:r>
            <a:r>
              <a:rPr lang="en-US" sz="3399" dirty="0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 et Technologies</a:t>
            </a:r>
          </a:p>
        </p:txBody>
      </p:sp>
      <p:grpSp>
        <p:nvGrpSpPr>
          <p:cNvPr id="4" name="Group 4"/>
          <p:cNvGrpSpPr/>
          <p:nvPr/>
        </p:nvGrpSpPr>
        <p:grpSpPr>
          <a:xfrm rot="-10800000">
            <a:off x="11348756" y="2426287"/>
            <a:ext cx="2711833" cy="197291"/>
            <a:chOff x="0" y="0"/>
            <a:chExt cx="952142" cy="6927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52142" cy="69270"/>
            </a:xfrm>
            <a:custGeom>
              <a:avLst/>
              <a:gdLst/>
              <a:ahLst/>
              <a:cxnLst/>
              <a:rect l="l" t="t" r="r" b="b"/>
              <a:pathLst>
                <a:path w="952142" h="69270">
                  <a:moveTo>
                    <a:pt x="34635" y="0"/>
                  </a:moveTo>
                  <a:lnTo>
                    <a:pt x="917507" y="0"/>
                  </a:lnTo>
                  <a:cubicBezTo>
                    <a:pt x="926692" y="0"/>
                    <a:pt x="935502" y="3649"/>
                    <a:pt x="941997" y="10144"/>
                  </a:cubicBezTo>
                  <a:cubicBezTo>
                    <a:pt x="948493" y="16640"/>
                    <a:pt x="952142" y="25449"/>
                    <a:pt x="952142" y="34635"/>
                  </a:cubicBezTo>
                  <a:lnTo>
                    <a:pt x="952142" y="34635"/>
                  </a:lnTo>
                  <a:cubicBezTo>
                    <a:pt x="952142" y="43821"/>
                    <a:pt x="948493" y="52631"/>
                    <a:pt x="941997" y="59126"/>
                  </a:cubicBezTo>
                  <a:cubicBezTo>
                    <a:pt x="935502" y="65621"/>
                    <a:pt x="926692" y="69270"/>
                    <a:pt x="917507" y="69270"/>
                  </a:cubicBezTo>
                  <a:lnTo>
                    <a:pt x="34635" y="69270"/>
                  </a:lnTo>
                  <a:cubicBezTo>
                    <a:pt x="25449" y="69270"/>
                    <a:pt x="16640" y="65621"/>
                    <a:pt x="10144" y="59126"/>
                  </a:cubicBezTo>
                  <a:cubicBezTo>
                    <a:pt x="3649" y="52631"/>
                    <a:pt x="0" y="43821"/>
                    <a:pt x="0" y="34635"/>
                  </a:cubicBezTo>
                  <a:lnTo>
                    <a:pt x="0" y="34635"/>
                  </a:lnTo>
                  <a:cubicBezTo>
                    <a:pt x="0" y="25449"/>
                    <a:pt x="3649" y="16640"/>
                    <a:pt x="10144" y="10144"/>
                  </a:cubicBezTo>
                  <a:cubicBezTo>
                    <a:pt x="16640" y="3649"/>
                    <a:pt x="25449" y="0"/>
                    <a:pt x="3463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65CED1">
                    <a:alpha val="100000"/>
                  </a:srgbClr>
                </a:gs>
                <a:gs pos="100000">
                  <a:srgbClr val="000000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952142" cy="1264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47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 rot="-10800000">
            <a:off x="10388194" y="1971777"/>
            <a:ext cx="2711833" cy="197291"/>
            <a:chOff x="0" y="0"/>
            <a:chExt cx="952142" cy="6927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52142" cy="69270"/>
            </a:xfrm>
            <a:custGeom>
              <a:avLst/>
              <a:gdLst/>
              <a:ahLst/>
              <a:cxnLst/>
              <a:rect l="l" t="t" r="r" b="b"/>
              <a:pathLst>
                <a:path w="952142" h="69270">
                  <a:moveTo>
                    <a:pt x="34635" y="0"/>
                  </a:moveTo>
                  <a:lnTo>
                    <a:pt x="917507" y="0"/>
                  </a:lnTo>
                  <a:cubicBezTo>
                    <a:pt x="926692" y="0"/>
                    <a:pt x="935502" y="3649"/>
                    <a:pt x="941997" y="10144"/>
                  </a:cubicBezTo>
                  <a:cubicBezTo>
                    <a:pt x="948493" y="16640"/>
                    <a:pt x="952142" y="25449"/>
                    <a:pt x="952142" y="34635"/>
                  </a:cubicBezTo>
                  <a:lnTo>
                    <a:pt x="952142" y="34635"/>
                  </a:lnTo>
                  <a:cubicBezTo>
                    <a:pt x="952142" y="43821"/>
                    <a:pt x="948493" y="52631"/>
                    <a:pt x="941997" y="59126"/>
                  </a:cubicBezTo>
                  <a:cubicBezTo>
                    <a:pt x="935502" y="65621"/>
                    <a:pt x="926692" y="69270"/>
                    <a:pt x="917507" y="69270"/>
                  </a:cubicBezTo>
                  <a:lnTo>
                    <a:pt x="34635" y="69270"/>
                  </a:lnTo>
                  <a:cubicBezTo>
                    <a:pt x="25449" y="69270"/>
                    <a:pt x="16640" y="65621"/>
                    <a:pt x="10144" y="59126"/>
                  </a:cubicBezTo>
                  <a:cubicBezTo>
                    <a:pt x="3649" y="52631"/>
                    <a:pt x="0" y="43821"/>
                    <a:pt x="0" y="34635"/>
                  </a:cubicBezTo>
                  <a:lnTo>
                    <a:pt x="0" y="34635"/>
                  </a:lnTo>
                  <a:cubicBezTo>
                    <a:pt x="0" y="25449"/>
                    <a:pt x="3649" y="16640"/>
                    <a:pt x="10144" y="10144"/>
                  </a:cubicBezTo>
                  <a:cubicBezTo>
                    <a:pt x="16640" y="3649"/>
                    <a:pt x="25449" y="0"/>
                    <a:pt x="3463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65CED1">
                    <a:alpha val="100000"/>
                  </a:srgbClr>
                </a:gs>
                <a:gs pos="100000">
                  <a:srgbClr val="000000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952142" cy="1264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47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248305" y="7673612"/>
            <a:ext cx="2669433" cy="194207"/>
            <a:chOff x="0" y="0"/>
            <a:chExt cx="952142" cy="6927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52142" cy="69270"/>
            </a:xfrm>
            <a:custGeom>
              <a:avLst/>
              <a:gdLst/>
              <a:ahLst/>
              <a:cxnLst/>
              <a:rect l="l" t="t" r="r" b="b"/>
              <a:pathLst>
                <a:path w="952142" h="69270">
                  <a:moveTo>
                    <a:pt x="34635" y="0"/>
                  </a:moveTo>
                  <a:lnTo>
                    <a:pt x="917507" y="0"/>
                  </a:lnTo>
                  <a:cubicBezTo>
                    <a:pt x="926692" y="0"/>
                    <a:pt x="935502" y="3649"/>
                    <a:pt x="941997" y="10144"/>
                  </a:cubicBezTo>
                  <a:cubicBezTo>
                    <a:pt x="948493" y="16640"/>
                    <a:pt x="952142" y="25449"/>
                    <a:pt x="952142" y="34635"/>
                  </a:cubicBezTo>
                  <a:lnTo>
                    <a:pt x="952142" y="34635"/>
                  </a:lnTo>
                  <a:cubicBezTo>
                    <a:pt x="952142" y="43821"/>
                    <a:pt x="948493" y="52631"/>
                    <a:pt x="941997" y="59126"/>
                  </a:cubicBezTo>
                  <a:cubicBezTo>
                    <a:pt x="935502" y="65621"/>
                    <a:pt x="926692" y="69270"/>
                    <a:pt x="917507" y="69270"/>
                  </a:cubicBezTo>
                  <a:lnTo>
                    <a:pt x="34635" y="69270"/>
                  </a:lnTo>
                  <a:cubicBezTo>
                    <a:pt x="25449" y="69270"/>
                    <a:pt x="16640" y="65621"/>
                    <a:pt x="10144" y="59126"/>
                  </a:cubicBezTo>
                  <a:cubicBezTo>
                    <a:pt x="3649" y="52631"/>
                    <a:pt x="0" y="43821"/>
                    <a:pt x="0" y="34635"/>
                  </a:cubicBezTo>
                  <a:lnTo>
                    <a:pt x="0" y="34635"/>
                  </a:lnTo>
                  <a:cubicBezTo>
                    <a:pt x="0" y="25449"/>
                    <a:pt x="3649" y="16640"/>
                    <a:pt x="10144" y="10144"/>
                  </a:cubicBezTo>
                  <a:cubicBezTo>
                    <a:pt x="16640" y="3649"/>
                    <a:pt x="25449" y="0"/>
                    <a:pt x="3463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65CED1">
                    <a:alpha val="100000"/>
                  </a:srgbClr>
                </a:gs>
                <a:gs pos="100000">
                  <a:srgbClr val="000000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952142" cy="1264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47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193848" y="8121016"/>
            <a:ext cx="2669433" cy="194207"/>
            <a:chOff x="0" y="0"/>
            <a:chExt cx="952142" cy="6927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952142" cy="69270"/>
            </a:xfrm>
            <a:custGeom>
              <a:avLst/>
              <a:gdLst/>
              <a:ahLst/>
              <a:cxnLst/>
              <a:rect l="l" t="t" r="r" b="b"/>
              <a:pathLst>
                <a:path w="952142" h="69270">
                  <a:moveTo>
                    <a:pt x="34635" y="0"/>
                  </a:moveTo>
                  <a:lnTo>
                    <a:pt x="917507" y="0"/>
                  </a:lnTo>
                  <a:cubicBezTo>
                    <a:pt x="926692" y="0"/>
                    <a:pt x="935502" y="3649"/>
                    <a:pt x="941997" y="10144"/>
                  </a:cubicBezTo>
                  <a:cubicBezTo>
                    <a:pt x="948493" y="16640"/>
                    <a:pt x="952142" y="25449"/>
                    <a:pt x="952142" y="34635"/>
                  </a:cubicBezTo>
                  <a:lnTo>
                    <a:pt x="952142" y="34635"/>
                  </a:lnTo>
                  <a:cubicBezTo>
                    <a:pt x="952142" y="43821"/>
                    <a:pt x="948493" y="52631"/>
                    <a:pt x="941997" y="59126"/>
                  </a:cubicBezTo>
                  <a:cubicBezTo>
                    <a:pt x="935502" y="65621"/>
                    <a:pt x="926692" y="69270"/>
                    <a:pt x="917507" y="69270"/>
                  </a:cubicBezTo>
                  <a:lnTo>
                    <a:pt x="34635" y="69270"/>
                  </a:lnTo>
                  <a:cubicBezTo>
                    <a:pt x="25449" y="69270"/>
                    <a:pt x="16640" y="65621"/>
                    <a:pt x="10144" y="59126"/>
                  </a:cubicBezTo>
                  <a:cubicBezTo>
                    <a:pt x="3649" y="52631"/>
                    <a:pt x="0" y="43821"/>
                    <a:pt x="0" y="34635"/>
                  </a:cubicBezTo>
                  <a:lnTo>
                    <a:pt x="0" y="34635"/>
                  </a:lnTo>
                  <a:cubicBezTo>
                    <a:pt x="0" y="25449"/>
                    <a:pt x="3649" y="16640"/>
                    <a:pt x="10144" y="10144"/>
                  </a:cubicBezTo>
                  <a:cubicBezTo>
                    <a:pt x="16640" y="3649"/>
                    <a:pt x="25449" y="0"/>
                    <a:pt x="3463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65CED1">
                    <a:alpha val="100000"/>
                  </a:srgbClr>
                </a:gs>
                <a:gs pos="100000">
                  <a:srgbClr val="000000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952142" cy="1264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47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17544E-F7A2-5C9E-6841-DA101DA625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3">
            <a:extLst>
              <a:ext uri="{FF2B5EF4-FFF2-40B4-BE49-F238E27FC236}">
                <a16:creationId xmlns:a16="http://schemas.microsoft.com/office/drawing/2014/main" id="{EAE468D0-AF2B-4912-AE23-EF2961BFA085}"/>
              </a:ext>
            </a:extLst>
          </p:cNvPr>
          <p:cNvGrpSpPr/>
          <p:nvPr/>
        </p:nvGrpSpPr>
        <p:grpSpPr>
          <a:xfrm>
            <a:off x="17259300" y="0"/>
            <a:ext cx="1028700" cy="10287000"/>
            <a:chOff x="0" y="0"/>
            <a:chExt cx="270933" cy="2709333"/>
          </a:xfrm>
        </p:grpSpPr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EA395233-4E30-231F-FE03-468A9DB7BB51}"/>
                </a:ext>
              </a:extLst>
            </p:cNvPr>
            <p:cNvSpPr/>
            <p:nvPr/>
          </p:nvSpPr>
          <p:spPr>
            <a:xfrm>
              <a:off x="0" y="0"/>
              <a:ext cx="270933" cy="2709333"/>
            </a:xfrm>
            <a:custGeom>
              <a:avLst/>
              <a:gdLst/>
              <a:ahLst/>
              <a:cxnLst/>
              <a:rect l="l" t="t" r="r" b="b"/>
              <a:pathLst>
                <a:path w="270933" h="2709333">
                  <a:moveTo>
                    <a:pt x="0" y="0"/>
                  </a:moveTo>
                  <a:lnTo>
                    <a:pt x="270933" y="0"/>
                  </a:lnTo>
                  <a:lnTo>
                    <a:pt x="270933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65CED1">
                    <a:alpha val="100000"/>
                  </a:srgbClr>
                </a:gs>
                <a:gs pos="100000">
                  <a:srgbClr val="000000">
                    <a:alpha val="100000"/>
                  </a:srgbClr>
                </a:gs>
              </a:gsLst>
              <a:lin ang="2700000"/>
            </a:gradFill>
            <a:ln cap="sq">
              <a:noFill/>
              <a:prstDash val="solid"/>
              <a:miter/>
            </a:ln>
          </p:spPr>
        </p:sp>
        <p:sp>
          <p:nvSpPr>
            <p:cNvPr id="25" name="TextBox 25">
              <a:extLst>
                <a:ext uri="{FF2B5EF4-FFF2-40B4-BE49-F238E27FC236}">
                  <a16:creationId xmlns:a16="http://schemas.microsoft.com/office/drawing/2014/main" id="{B0B4F23F-0CF4-5CA7-FF7E-E8151A0F8AE3}"/>
                </a:ext>
              </a:extLst>
            </p:cNvPr>
            <p:cNvSpPr txBox="1"/>
            <p:nvPr/>
          </p:nvSpPr>
          <p:spPr>
            <a:xfrm>
              <a:off x="0" y="-57150"/>
              <a:ext cx="270933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47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9" name="Image 18">
            <a:extLst>
              <a:ext uri="{FF2B5EF4-FFF2-40B4-BE49-F238E27FC236}">
                <a16:creationId xmlns:a16="http://schemas.microsoft.com/office/drawing/2014/main" id="{E19A49CD-16D3-6B3A-5B2F-18E46EB49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063023"/>
            <a:ext cx="14794344" cy="594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971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E4CE0F-8073-43A4-1664-3A91272F3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683DF76-C2EF-7622-4D55-FAD688F119E5}"/>
              </a:ext>
            </a:extLst>
          </p:cNvPr>
          <p:cNvGrpSpPr/>
          <p:nvPr/>
        </p:nvGrpSpPr>
        <p:grpSpPr>
          <a:xfrm>
            <a:off x="1701308" y="4698083"/>
            <a:ext cx="3216227" cy="701972"/>
            <a:chOff x="0" y="0"/>
            <a:chExt cx="1091610" cy="23825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A9D8529-5A50-387B-1317-6C4C8ACF790B}"/>
                </a:ext>
              </a:extLst>
            </p:cNvPr>
            <p:cNvSpPr/>
            <p:nvPr/>
          </p:nvSpPr>
          <p:spPr>
            <a:xfrm>
              <a:off x="0" y="0"/>
              <a:ext cx="1091610" cy="238254"/>
            </a:xfrm>
            <a:custGeom>
              <a:avLst/>
              <a:gdLst/>
              <a:ahLst/>
              <a:cxnLst/>
              <a:rect l="l" t="t" r="r" b="b"/>
              <a:pathLst>
                <a:path w="1091610" h="238254">
                  <a:moveTo>
                    <a:pt x="21664" y="0"/>
                  </a:moveTo>
                  <a:lnTo>
                    <a:pt x="1069945" y="0"/>
                  </a:lnTo>
                  <a:cubicBezTo>
                    <a:pt x="1081910" y="0"/>
                    <a:pt x="1091610" y="9699"/>
                    <a:pt x="1091610" y="21664"/>
                  </a:cubicBezTo>
                  <a:lnTo>
                    <a:pt x="1091610" y="216590"/>
                  </a:lnTo>
                  <a:cubicBezTo>
                    <a:pt x="1091610" y="228555"/>
                    <a:pt x="1081910" y="238254"/>
                    <a:pt x="1069945" y="238254"/>
                  </a:cubicBezTo>
                  <a:lnTo>
                    <a:pt x="21664" y="238254"/>
                  </a:lnTo>
                  <a:cubicBezTo>
                    <a:pt x="9699" y="238254"/>
                    <a:pt x="0" y="228555"/>
                    <a:pt x="0" y="216590"/>
                  </a:cubicBezTo>
                  <a:lnTo>
                    <a:pt x="0" y="21664"/>
                  </a:lnTo>
                  <a:cubicBezTo>
                    <a:pt x="0" y="9699"/>
                    <a:pt x="9699" y="0"/>
                    <a:pt x="2166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65CED1">
                    <a:alpha val="100000"/>
                  </a:srgbClr>
                </a:gs>
                <a:gs pos="100000">
                  <a:srgbClr val="1F4E4F">
                    <a:alpha val="100000"/>
                  </a:srgbClr>
                </a:gs>
              </a:gsLst>
              <a:lin ang="2700000"/>
            </a:gradFill>
            <a:ln cap="sq">
              <a:noFill/>
              <a:prstDash val="solid"/>
              <a:miter/>
            </a:ln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E7253BCA-7382-DF53-32C0-3F01EB0063B2}"/>
                </a:ext>
              </a:extLst>
            </p:cNvPr>
            <p:cNvSpPr txBox="1"/>
            <p:nvPr/>
          </p:nvSpPr>
          <p:spPr>
            <a:xfrm>
              <a:off x="0" y="-57150"/>
              <a:ext cx="1091610" cy="2954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4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4DF40BB5-E0E2-70C8-80D7-B38630DFB88A}"/>
              </a:ext>
            </a:extLst>
          </p:cNvPr>
          <p:cNvGrpSpPr/>
          <p:nvPr/>
        </p:nvGrpSpPr>
        <p:grpSpPr>
          <a:xfrm>
            <a:off x="6984753" y="4698083"/>
            <a:ext cx="3216227" cy="701972"/>
            <a:chOff x="0" y="0"/>
            <a:chExt cx="1091610" cy="238254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EBF22415-8322-325D-4215-8675B9CED7A3}"/>
                </a:ext>
              </a:extLst>
            </p:cNvPr>
            <p:cNvSpPr/>
            <p:nvPr/>
          </p:nvSpPr>
          <p:spPr>
            <a:xfrm>
              <a:off x="0" y="0"/>
              <a:ext cx="1091610" cy="238254"/>
            </a:xfrm>
            <a:custGeom>
              <a:avLst/>
              <a:gdLst/>
              <a:ahLst/>
              <a:cxnLst/>
              <a:rect l="l" t="t" r="r" b="b"/>
              <a:pathLst>
                <a:path w="1091610" h="238254">
                  <a:moveTo>
                    <a:pt x="21664" y="0"/>
                  </a:moveTo>
                  <a:lnTo>
                    <a:pt x="1069945" y="0"/>
                  </a:lnTo>
                  <a:cubicBezTo>
                    <a:pt x="1081910" y="0"/>
                    <a:pt x="1091610" y="9699"/>
                    <a:pt x="1091610" y="21664"/>
                  </a:cubicBezTo>
                  <a:lnTo>
                    <a:pt x="1091610" y="216590"/>
                  </a:lnTo>
                  <a:cubicBezTo>
                    <a:pt x="1091610" y="228555"/>
                    <a:pt x="1081910" y="238254"/>
                    <a:pt x="1069945" y="238254"/>
                  </a:cubicBezTo>
                  <a:lnTo>
                    <a:pt x="21664" y="238254"/>
                  </a:lnTo>
                  <a:cubicBezTo>
                    <a:pt x="9699" y="238254"/>
                    <a:pt x="0" y="228555"/>
                    <a:pt x="0" y="216590"/>
                  </a:cubicBezTo>
                  <a:lnTo>
                    <a:pt x="0" y="21664"/>
                  </a:lnTo>
                  <a:cubicBezTo>
                    <a:pt x="0" y="9699"/>
                    <a:pt x="9699" y="0"/>
                    <a:pt x="2166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65CED1">
                    <a:alpha val="100000"/>
                  </a:srgbClr>
                </a:gs>
                <a:gs pos="100000">
                  <a:srgbClr val="1F4E4F">
                    <a:alpha val="100000"/>
                  </a:srgbClr>
                </a:gs>
              </a:gsLst>
              <a:lin ang="2700000"/>
            </a:gradFill>
            <a:ln cap="sq">
              <a:noFill/>
              <a:prstDash val="solid"/>
              <a:miter/>
            </a:ln>
          </p:spPr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900027AF-A2C6-C34C-EF15-D81D055552F3}"/>
                </a:ext>
              </a:extLst>
            </p:cNvPr>
            <p:cNvSpPr txBox="1"/>
            <p:nvPr/>
          </p:nvSpPr>
          <p:spPr>
            <a:xfrm>
              <a:off x="0" y="-57150"/>
              <a:ext cx="1091610" cy="2954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47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A4B75AE8-CD5C-EC6F-4EE4-704F7AAB0AAF}"/>
              </a:ext>
            </a:extLst>
          </p:cNvPr>
          <p:cNvSpPr txBox="1"/>
          <p:nvPr/>
        </p:nvSpPr>
        <p:spPr>
          <a:xfrm>
            <a:off x="1028700" y="1875585"/>
            <a:ext cx="13373100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776"/>
              </a:lnSpc>
            </a:pPr>
            <a:r>
              <a:rPr lang="en-US" sz="5112" dirty="0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PKC – Rivest-Shamir-Adleman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101105A5-27E8-EBB0-0D49-6CBB2958904B}"/>
              </a:ext>
            </a:extLst>
          </p:cNvPr>
          <p:cNvSpPr txBox="1"/>
          <p:nvPr/>
        </p:nvSpPr>
        <p:spPr>
          <a:xfrm>
            <a:off x="1981507" y="4913088"/>
            <a:ext cx="2936029" cy="281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58"/>
              </a:lnSpc>
            </a:pPr>
            <a:r>
              <a:rPr lang="en-US" sz="1910" dirty="0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Description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65FE311F-A245-E35E-C5E0-78747249B70F}"/>
              </a:ext>
            </a:extLst>
          </p:cNvPr>
          <p:cNvSpPr txBox="1"/>
          <p:nvPr/>
        </p:nvSpPr>
        <p:spPr>
          <a:xfrm>
            <a:off x="7264952" y="4913088"/>
            <a:ext cx="2936029" cy="281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58"/>
              </a:lnSpc>
            </a:pPr>
            <a:r>
              <a:rPr lang="en-US" sz="1910" dirty="0" err="1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Particularité</a:t>
            </a:r>
            <a:endParaRPr lang="en-US" sz="1910" dirty="0">
              <a:solidFill>
                <a:srgbClr val="FFFFFF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6043AD3C-520C-DF13-9451-8F5AC64DAFFA}"/>
              </a:ext>
            </a:extLst>
          </p:cNvPr>
          <p:cNvSpPr txBox="1"/>
          <p:nvPr/>
        </p:nvSpPr>
        <p:spPr>
          <a:xfrm>
            <a:off x="1701308" y="5773293"/>
            <a:ext cx="3216227" cy="2057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59"/>
              </a:lnSpc>
              <a:spcBef>
                <a:spcPct val="0"/>
              </a:spcBef>
            </a:pPr>
            <a:r>
              <a:rPr lang="en-US" sz="1738" spc="-8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RSA </a:t>
            </a:r>
            <a:r>
              <a:rPr lang="en-US" sz="1738" spc="-8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est</a:t>
            </a:r>
            <a:r>
              <a:rPr lang="en-US" sz="1738" spc="-8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1738" spc="-8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une</a:t>
            </a:r>
            <a:r>
              <a:rPr lang="en-US" sz="1738" spc="-8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1738" spc="-8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algorithme</a:t>
            </a:r>
            <a:r>
              <a:rPr lang="en-US" sz="1738" spc="-8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de </a:t>
            </a:r>
            <a:r>
              <a:rPr lang="en-US" sz="1738" spc="-8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cryptage</a:t>
            </a:r>
            <a:r>
              <a:rPr lang="en-US" sz="1738" spc="-8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1738" spc="-8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utilisé</a:t>
            </a:r>
            <a:r>
              <a:rPr lang="en-US" sz="1738" spc="-8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surtout pour </a:t>
            </a:r>
            <a:r>
              <a:rPr lang="en-US" sz="1738" spc="-8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transmettre</a:t>
            </a:r>
            <a:r>
              <a:rPr lang="en-US" sz="1738" spc="-8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des données de façon </a:t>
            </a:r>
            <a:r>
              <a:rPr lang="en-US" sz="1738" spc="-8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sécurisée.même</a:t>
            </a:r>
            <a:r>
              <a:rPr lang="en-US" sz="1738" spc="-8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1738" spc="-8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si</a:t>
            </a:r>
            <a:r>
              <a:rPr lang="en-US" sz="1738" spc="-8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1738" spc="-8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aujourd’hui</a:t>
            </a:r>
            <a:r>
              <a:rPr lang="en-US" sz="1738" spc="-8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il </a:t>
            </a:r>
            <a:r>
              <a:rPr lang="en-US" sz="1738" spc="-8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est</a:t>
            </a:r>
            <a:r>
              <a:rPr lang="en-US" sz="1738" spc="-8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surtout </a:t>
            </a:r>
            <a:r>
              <a:rPr lang="en-US" sz="1738" spc="-8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utilisé</a:t>
            </a:r>
            <a:r>
              <a:rPr lang="en-US" sz="1738" spc="-8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pour </a:t>
            </a:r>
            <a:r>
              <a:rPr lang="en-US" sz="1738" spc="-8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crypter</a:t>
            </a:r>
            <a:r>
              <a:rPr lang="en-US" sz="1738" spc="-8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la transmission de </a:t>
            </a:r>
            <a:r>
              <a:rPr lang="en-US" sz="1738" spc="-8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clé</a:t>
            </a:r>
            <a:r>
              <a:rPr lang="en-US" sz="1738" spc="-8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.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495C29A1-DAD3-D437-4105-89742B633216}"/>
              </a:ext>
            </a:extLst>
          </p:cNvPr>
          <p:cNvSpPr txBox="1"/>
          <p:nvPr/>
        </p:nvSpPr>
        <p:spPr>
          <a:xfrm>
            <a:off x="6984753" y="5773293"/>
            <a:ext cx="3216227" cy="1467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59"/>
              </a:lnSpc>
              <a:spcBef>
                <a:spcPct val="0"/>
              </a:spcBef>
            </a:pPr>
            <a:r>
              <a:rPr lang="en-US" sz="1738" spc="-8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Bloc : 128 bits</a:t>
            </a:r>
          </a:p>
          <a:p>
            <a:pPr marL="0" lvl="0" indent="0" algn="l">
              <a:lnSpc>
                <a:spcPts val="2259"/>
              </a:lnSpc>
              <a:spcBef>
                <a:spcPct val="0"/>
              </a:spcBef>
            </a:pPr>
            <a:endParaRPr lang="en-US" sz="1738" spc="-8" dirty="0">
              <a:solidFill>
                <a:srgbClr val="343434"/>
              </a:solidFill>
              <a:latin typeface="HK Grotesk Medium"/>
              <a:ea typeface="HK Grotesk Medium"/>
              <a:cs typeface="HK Grotesk Medium"/>
              <a:sym typeface="HK Grotesk Medium"/>
            </a:endParaRPr>
          </a:p>
          <a:p>
            <a:pPr marL="0" lvl="0" indent="0" algn="l">
              <a:lnSpc>
                <a:spcPts val="2259"/>
              </a:lnSpc>
              <a:spcBef>
                <a:spcPct val="0"/>
              </a:spcBef>
            </a:pPr>
            <a:r>
              <a:rPr lang="en-US" sz="1738" spc="-8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Clé</a:t>
            </a:r>
            <a:r>
              <a:rPr lang="en-US" sz="1738" spc="-8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: 1024, 2048 et 4096 bits</a:t>
            </a:r>
          </a:p>
          <a:p>
            <a:pPr marL="0" lvl="0" indent="0" algn="l">
              <a:lnSpc>
                <a:spcPts val="2259"/>
              </a:lnSpc>
              <a:spcBef>
                <a:spcPct val="0"/>
              </a:spcBef>
            </a:pPr>
            <a:endParaRPr lang="en-US" sz="1738" spc="-8" dirty="0">
              <a:solidFill>
                <a:srgbClr val="343434"/>
              </a:solidFill>
              <a:latin typeface="HK Grotesk Medium"/>
              <a:ea typeface="HK Grotesk Medium"/>
              <a:cs typeface="HK Grotesk Medium"/>
              <a:sym typeface="HK Grotesk Medium"/>
            </a:endParaRPr>
          </a:p>
          <a:p>
            <a:pPr marL="0" lvl="0" indent="0" algn="l">
              <a:lnSpc>
                <a:spcPts val="2259"/>
              </a:lnSpc>
              <a:spcBef>
                <a:spcPct val="0"/>
              </a:spcBef>
            </a:pPr>
            <a:endParaRPr lang="en-US" sz="1738" spc="-8" dirty="0">
              <a:solidFill>
                <a:srgbClr val="343434"/>
              </a:solidFill>
              <a:latin typeface="HK Grotesk Medium"/>
              <a:ea typeface="HK Grotesk Medium"/>
              <a:cs typeface="HK Grotesk Medium"/>
              <a:sym typeface="HK Grotesk Medium"/>
            </a:endParaRPr>
          </a:p>
        </p:txBody>
      </p:sp>
      <p:grpSp>
        <p:nvGrpSpPr>
          <p:cNvPr id="13" name="Group 13">
            <a:extLst>
              <a:ext uri="{FF2B5EF4-FFF2-40B4-BE49-F238E27FC236}">
                <a16:creationId xmlns:a16="http://schemas.microsoft.com/office/drawing/2014/main" id="{07BAFE98-2CC8-F24B-E96C-03FB8EA2DFCE}"/>
              </a:ext>
            </a:extLst>
          </p:cNvPr>
          <p:cNvGrpSpPr/>
          <p:nvPr/>
        </p:nvGrpSpPr>
        <p:grpSpPr>
          <a:xfrm>
            <a:off x="12268200" y="4698083"/>
            <a:ext cx="3216227" cy="701972"/>
            <a:chOff x="0" y="0"/>
            <a:chExt cx="1091610" cy="238254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19CDC055-4F33-43D0-1933-38ED67C590F0}"/>
                </a:ext>
              </a:extLst>
            </p:cNvPr>
            <p:cNvSpPr/>
            <p:nvPr/>
          </p:nvSpPr>
          <p:spPr>
            <a:xfrm>
              <a:off x="0" y="0"/>
              <a:ext cx="1091610" cy="238254"/>
            </a:xfrm>
            <a:custGeom>
              <a:avLst/>
              <a:gdLst/>
              <a:ahLst/>
              <a:cxnLst/>
              <a:rect l="l" t="t" r="r" b="b"/>
              <a:pathLst>
                <a:path w="1091610" h="238254">
                  <a:moveTo>
                    <a:pt x="21664" y="0"/>
                  </a:moveTo>
                  <a:lnTo>
                    <a:pt x="1069945" y="0"/>
                  </a:lnTo>
                  <a:cubicBezTo>
                    <a:pt x="1081910" y="0"/>
                    <a:pt x="1091610" y="9699"/>
                    <a:pt x="1091610" y="21664"/>
                  </a:cubicBezTo>
                  <a:lnTo>
                    <a:pt x="1091610" y="216590"/>
                  </a:lnTo>
                  <a:cubicBezTo>
                    <a:pt x="1091610" y="228555"/>
                    <a:pt x="1081910" y="238254"/>
                    <a:pt x="1069945" y="238254"/>
                  </a:cubicBezTo>
                  <a:lnTo>
                    <a:pt x="21664" y="238254"/>
                  </a:lnTo>
                  <a:cubicBezTo>
                    <a:pt x="9699" y="238254"/>
                    <a:pt x="0" y="228555"/>
                    <a:pt x="0" y="216590"/>
                  </a:cubicBezTo>
                  <a:lnTo>
                    <a:pt x="0" y="21664"/>
                  </a:lnTo>
                  <a:cubicBezTo>
                    <a:pt x="0" y="9699"/>
                    <a:pt x="9699" y="0"/>
                    <a:pt x="2166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65CED1">
                    <a:alpha val="100000"/>
                  </a:srgbClr>
                </a:gs>
                <a:gs pos="100000">
                  <a:srgbClr val="1F4E4F">
                    <a:alpha val="100000"/>
                  </a:srgbClr>
                </a:gs>
              </a:gsLst>
              <a:lin ang="270000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70BB1778-BE8D-A544-3F36-F1B1417D7CE1}"/>
                </a:ext>
              </a:extLst>
            </p:cNvPr>
            <p:cNvSpPr txBox="1"/>
            <p:nvPr/>
          </p:nvSpPr>
          <p:spPr>
            <a:xfrm>
              <a:off x="0" y="-57150"/>
              <a:ext cx="1091610" cy="2954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47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TextBox 16">
            <a:extLst>
              <a:ext uri="{FF2B5EF4-FFF2-40B4-BE49-F238E27FC236}">
                <a16:creationId xmlns:a16="http://schemas.microsoft.com/office/drawing/2014/main" id="{C6E200D1-382D-72C8-25F2-66A498D34E31}"/>
              </a:ext>
            </a:extLst>
          </p:cNvPr>
          <p:cNvSpPr txBox="1"/>
          <p:nvPr/>
        </p:nvSpPr>
        <p:spPr>
          <a:xfrm>
            <a:off x="12548399" y="4913088"/>
            <a:ext cx="2936029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58"/>
              </a:lnSpc>
            </a:pPr>
            <a:r>
              <a:rPr lang="en-US" sz="1910" dirty="0" err="1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Exemple</a:t>
            </a:r>
            <a:endParaRPr lang="en-US" sz="1910" dirty="0">
              <a:solidFill>
                <a:srgbClr val="FFFFFF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5D128105-A80E-6A68-9602-4754052749F8}"/>
              </a:ext>
            </a:extLst>
          </p:cNvPr>
          <p:cNvSpPr txBox="1"/>
          <p:nvPr/>
        </p:nvSpPr>
        <p:spPr>
          <a:xfrm>
            <a:off x="12268200" y="5773293"/>
            <a:ext cx="3216227" cy="1467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59"/>
              </a:lnSpc>
              <a:spcBef>
                <a:spcPct val="0"/>
              </a:spcBef>
            </a:pPr>
            <a:r>
              <a:rPr lang="en-US" sz="1738" spc="-8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Chiffrement</a:t>
            </a:r>
            <a:r>
              <a:rPr lang="en-US" sz="1738" spc="-8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des données</a:t>
            </a:r>
          </a:p>
          <a:p>
            <a:pPr marL="0" lvl="0" indent="0" algn="l">
              <a:lnSpc>
                <a:spcPts val="2259"/>
              </a:lnSpc>
              <a:spcBef>
                <a:spcPct val="0"/>
              </a:spcBef>
            </a:pPr>
            <a:endParaRPr lang="en-US" sz="1738" spc="-8" dirty="0">
              <a:solidFill>
                <a:srgbClr val="343434"/>
              </a:solidFill>
              <a:latin typeface="HK Grotesk Medium"/>
              <a:ea typeface="HK Grotesk Medium"/>
              <a:cs typeface="HK Grotesk Medium"/>
              <a:sym typeface="HK Grotesk Medium"/>
            </a:endParaRPr>
          </a:p>
          <a:p>
            <a:pPr marL="0" lvl="0" indent="0" algn="l">
              <a:lnSpc>
                <a:spcPts val="2259"/>
              </a:lnSpc>
              <a:spcBef>
                <a:spcPct val="0"/>
              </a:spcBef>
            </a:pPr>
            <a:r>
              <a:rPr lang="en-US" sz="1738" spc="-8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Authentification</a:t>
            </a:r>
            <a:endParaRPr lang="en-US" sz="1738" spc="-8" dirty="0">
              <a:solidFill>
                <a:srgbClr val="343434"/>
              </a:solidFill>
              <a:latin typeface="HK Grotesk Medium"/>
              <a:ea typeface="HK Grotesk Medium"/>
              <a:cs typeface="HK Grotesk Medium"/>
              <a:sym typeface="HK Grotesk Medium"/>
            </a:endParaRPr>
          </a:p>
          <a:p>
            <a:pPr marL="0" lvl="0" indent="0" algn="l">
              <a:lnSpc>
                <a:spcPts val="2259"/>
              </a:lnSpc>
              <a:spcBef>
                <a:spcPct val="0"/>
              </a:spcBef>
            </a:pPr>
            <a:endParaRPr lang="en-US" sz="1738" spc="-8" dirty="0">
              <a:solidFill>
                <a:srgbClr val="343434"/>
              </a:solidFill>
              <a:latin typeface="HK Grotesk Medium"/>
              <a:ea typeface="HK Grotesk Medium"/>
              <a:cs typeface="HK Grotesk Medium"/>
              <a:sym typeface="HK Grotesk Medium"/>
            </a:endParaRPr>
          </a:p>
          <a:p>
            <a:pPr marL="0" lvl="0" indent="0" algn="l">
              <a:lnSpc>
                <a:spcPts val="2259"/>
              </a:lnSpc>
              <a:spcBef>
                <a:spcPct val="0"/>
              </a:spcBef>
            </a:pPr>
            <a:r>
              <a:rPr lang="en-US" sz="1738" spc="-8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Etablissement</a:t>
            </a:r>
            <a:r>
              <a:rPr lang="en-US" sz="1738" spc="-8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de </a:t>
            </a:r>
            <a:r>
              <a:rPr lang="en-US" sz="1738" spc="-8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clés</a:t>
            </a:r>
            <a:endParaRPr lang="en-US" sz="1738" spc="-8" dirty="0">
              <a:solidFill>
                <a:srgbClr val="343434"/>
              </a:solidFill>
              <a:latin typeface="HK Grotesk Medium"/>
              <a:ea typeface="HK Grotesk Medium"/>
              <a:cs typeface="HK Grotesk Medium"/>
              <a:sym typeface="HK Grotesk Medium"/>
            </a:endParaRPr>
          </a:p>
        </p:txBody>
      </p:sp>
      <p:grpSp>
        <p:nvGrpSpPr>
          <p:cNvPr id="23" name="Group 23">
            <a:extLst>
              <a:ext uri="{FF2B5EF4-FFF2-40B4-BE49-F238E27FC236}">
                <a16:creationId xmlns:a16="http://schemas.microsoft.com/office/drawing/2014/main" id="{58FF8894-8E1C-345A-1EBD-35662CA819CC}"/>
              </a:ext>
            </a:extLst>
          </p:cNvPr>
          <p:cNvGrpSpPr/>
          <p:nvPr/>
        </p:nvGrpSpPr>
        <p:grpSpPr>
          <a:xfrm>
            <a:off x="17259300" y="0"/>
            <a:ext cx="1028700" cy="10287000"/>
            <a:chOff x="0" y="0"/>
            <a:chExt cx="270933" cy="2709333"/>
          </a:xfrm>
        </p:grpSpPr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A39FFFBE-3C49-C1FD-D20A-329107195A98}"/>
                </a:ext>
              </a:extLst>
            </p:cNvPr>
            <p:cNvSpPr/>
            <p:nvPr/>
          </p:nvSpPr>
          <p:spPr>
            <a:xfrm>
              <a:off x="0" y="0"/>
              <a:ext cx="270933" cy="2709333"/>
            </a:xfrm>
            <a:custGeom>
              <a:avLst/>
              <a:gdLst/>
              <a:ahLst/>
              <a:cxnLst/>
              <a:rect l="l" t="t" r="r" b="b"/>
              <a:pathLst>
                <a:path w="270933" h="2709333">
                  <a:moveTo>
                    <a:pt x="0" y="0"/>
                  </a:moveTo>
                  <a:lnTo>
                    <a:pt x="270933" y="0"/>
                  </a:lnTo>
                  <a:lnTo>
                    <a:pt x="270933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65CED1">
                    <a:alpha val="100000"/>
                  </a:srgbClr>
                </a:gs>
                <a:gs pos="100000">
                  <a:srgbClr val="000000">
                    <a:alpha val="100000"/>
                  </a:srgbClr>
                </a:gs>
              </a:gsLst>
              <a:lin ang="2700000"/>
            </a:gradFill>
            <a:ln cap="sq">
              <a:noFill/>
              <a:prstDash val="solid"/>
              <a:miter/>
            </a:ln>
          </p:spPr>
        </p:sp>
        <p:sp>
          <p:nvSpPr>
            <p:cNvPr id="25" name="TextBox 25">
              <a:extLst>
                <a:ext uri="{FF2B5EF4-FFF2-40B4-BE49-F238E27FC236}">
                  <a16:creationId xmlns:a16="http://schemas.microsoft.com/office/drawing/2014/main" id="{A7EC96B3-695D-F367-5334-B8883DA94C69}"/>
                </a:ext>
              </a:extLst>
            </p:cNvPr>
            <p:cNvSpPr txBox="1"/>
            <p:nvPr/>
          </p:nvSpPr>
          <p:spPr>
            <a:xfrm>
              <a:off x="0" y="-57150"/>
              <a:ext cx="270933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47"/>
                </a:lnSpc>
                <a:spcBef>
                  <a:spcPct val="0"/>
                </a:spcBef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46756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5767B9D-0A4D-2AF7-232C-A0A55CABD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3">
            <a:extLst>
              <a:ext uri="{FF2B5EF4-FFF2-40B4-BE49-F238E27FC236}">
                <a16:creationId xmlns:a16="http://schemas.microsoft.com/office/drawing/2014/main" id="{27418A79-AA0C-E043-295B-E3A7DAFF425A}"/>
              </a:ext>
            </a:extLst>
          </p:cNvPr>
          <p:cNvGrpSpPr/>
          <p:nvPr/>
        </p:nvGrpSpPr>
        <p:grpSpPr>
          <a:xfrm>
            <a:off x="17259300" y="0"/>
            <a:ext cx="1028700" cy="10287000"/>
            <a:chOff x="0" y="0"/>
            <a:chExt cx="270933" cy="2709333"/>
          </a:xfrm>
        </p:grpSpPr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CD6A47F7-766C-9EE0-8AEA-4E09AE4BC91A}"/>
                </a:ext>
              </a:extLst>
            </p:cNvPr>
            <p:cNvSpPr/>
            <p:nvPr/>
          </p:nvSpPr>
          <p:spPr>
            <a:xfrm>
              <a:off x="0" y="0"/>
              <a:ext cx="270933" cy="2709333"/>
            </a:xfrm>
            <a:custGeom>
              <a:avLst/>
              <a:gdLst/>
              <a:ahLst/>
              <a:cxnLst/>
              <a:rect l="l" t="t" r="r" b="b"/>
              <a:pathLst>
                <a:path w="270933" h="2709333">
                  <a:moveTo>
                    <a:pt x="0" y="0"/>
                  </a:moveTo>
                  <a:lnTo>
                    <a:pt x="270933" y="0"/>
                  </a:lnTo>
                  <a:lnTo>
                    <a:pt x="270933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65CED1">
                    <a:alpha val="100000"/>
                  </a:srgbClr>
                </a:gs>
                <a:gs pos="100000">
                  <a:srgbClr val="000000">
                    <a:alpha val="100000"/>
                  </a:srgbClr>
                </a:gs>
              </a:gsLst>
              <a:lin ang="2700000"/>
            </a:gradFill>
            <a:ln cap="sq">
              <a:noFill/>
              <a:prstDash val="solid"/>
              <a:miter/>
            </a:ln>
          </p:spPr>
        </p:sp>
        <p:sp>
          <p:nvSpPr>
            <p:cNvPr id="25" name="TextBox 25">
              <a:extLst>
                <a:ext uri="{FF2B5EF4-FFF2-40B4-BE49-F238E27FC236}">
                  <a16:creationId xmlns:a16="http://schemas.microsoft.com/office/drawing/2014/main" id="{500D53C6-B8DE-5FA4-8661-1731167BCDAD}"/>
                </a:ext>
              </a:extLst>
            </p:cNvPr>
            <p:cNvSpPr txBox="1"/>
            <p:nvPr/>
          </p:nvSpPr>
          <p:spPr>
            <a:xfrm>
              <a:off x="0" y="-57150"/>
              <a:ext cx="270933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47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9" name="Image 18">
            <a:extLst>
              <a:ext uri="{FF2B5EF4-FFF2-40B4-BE49-F238E27FC236}">
                <a16:creationId xmlns:a16="http://schemas.microsoft.com/office/drawing/2014/main" id="{DE8441CD-E11C-79B9-FD79-B11CC1A1A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476500"/>
            <a:ext cx="17068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928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2926F0-5422-9576-B2B2-E9B3D23AE6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DABBC53-14A0-73CA-01AA-E69DA84A23BB}"/>
              </a:ext>
            </a:extLst>
          </p:cNvPr>
          <p:cNvGrpSpPr/>
          <p:nvPr/>
        </p:nvGrpSpPr>
        <p:grpSpPr>
          <a:xfrm>
            <a:off x="1701308" y="4698083"/>
            <a:ext cx="3216227" cy="701972"/>
            <a:chOff x="0" y="0"/>
            <a:chExt cx="1091610" cy="23825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D52058F3-F7F8-3F38-CAB7-14068992751B}"/>
                </a:ext>
              </a:extLst>
            </p:cNvPr>
            <p:cNvSpPr/>
            <p:nvPr/>
          </p:nvSpPr>
          <p:spPr>
            <a:xfrm>
              <a:off x="0" y="0"/>
              <a:ext cx="1091610" cy="238254"/>
            </a:xfrm>
            <a:custGeom>
              <a:avLst/>
              <a:gdLst/>
              <a:ahLst/>
              <a:cxnLst/>
              <a:rect l="l" t="t" r="r" b="b"/>
              <a:pathLst>
                <a:path w="1091610" h="238254">
                  <a:moveTo>
                    <a:pt x="21664" y="0"/>
                  </a:moveTo>
                  <a:lnTo>
                    <a:pt x="1069945" y="0"/>
                  </a:lnTo>
                  <a:cubicBezTo>
                    <a:pt x="1081910" y="0"/>
                    <a:pt x="1091610" y="9699"/>
                    <a:pt x="1091610" y="21664"/>
                  </a:cubicBezTo>
                  <a:lnTo>
                    <a:pt x="1091610" y="216590"/>
                  </a:lnTo>
                  <a:cubicBezTo>
                    <a:pt x="1091610" y="228555"/>
                    <a:pt x="1081910" y="238254"/>
                    <a:pt x="1069945" y="238254"/>
                  </a:cubicBezTo>
                  <a:lnTo>
                    <a:pt x="21664" y="238254"/>
                  </a:lnTo>
                  <a:cubicBezTo>
                    <a:pt x="9699" y="238254"/>
                    <a:pt x="0" y="228555"/>
                    <a:pt x="0" y="216590"/>
                  </a:cubicBezTo>
                  <a:lnTo>
                    <a:pt x="0" y="21664"/>
                  </a:lnTo>
                  <a:cubicBezTo>
                    <a:pt x="0" y="9699"/>
                    <a:pt x="9699" y="0"/>
                    <a:pt x="2166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65CED1">
                    <a:alpha val="100000"/>
                  </a:srgbClr>
                </a:gs>
                <a:gs pos="100000">
                  <a:srgbClr val="1F4E4F">
                    <a:alpha val="100000"/>
                  </a:srgbClr>
                </a:gs>
              </a:gsLst>
              <a:lin ang="2700000"/>
            </a:gradFill>
            <a:ln cap="sq">
              <a:noFill/>
              <a:prstDash val="solid"/>
              <a:miter/>
            </a:ln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364BD322-C63B-A683-C9A7-636521E7D2A8}"/>
                </a:ext>
              </a:extLst>
            </p:cNvPr>
            <p:cNvSpPr txBox="1"/>
            <p:nvPr/>
          </p:nvSpPr>
          <p:spPr>
            <a:xfrm>
              <a:off x="0" y="-57150"/>
              <a:ext cx="1091610" cy="2954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4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5E752C04-1577-EB10-DDB5-4D3A81EC4ABB}"/>
              </a:ext>
            </a:extLst>
          </p:cNvPr>
          <p:cNvGrpSpPr/>
          <p:nvPr/>
        </p:nvGrpSpPr>
        <p:grpSpPr>
          <a:xfrm>
            <a:off x="6984753" y="4698083"/>
            <a:ext cx="3216227" cy="701972"/>
            <a:chOff x="0" y="0"/>
            <a:chExt cx="1091610" cy="238254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D023F3F-1BD2-D7A9-5F21-8B51F1D0B169}"/>
                </a:ext>
              </a:extLst>
            </p:cNvPr>
            <p:cNvSpPr/>
            <p:nvPr/>
          </p:nvSpPr>
          <p:spPr>
            <a:xfrm>
              <a:off x="0" y="0"/>
              <a:ext cx="1091610" cy="238254"/>
            </a:xfrm>
            <a:custGeom>
              <a:avLst/>
              <a:gdLst/>
              <a:ahLst/>
              <a:cxnLst/>
              <a:rect l="l" t="t" r="r" b="b"/>
              <a:pathLst>
                <a:path w="1091610" h="238254">
                  <a:moveTo>
                    <a:pt x="21664" y="0"/>
                  </a:moveTo>
                  <a:lnTo>
                    <a:pt x="1069945" y="0"/>
                  </a:lnTo>
                  <a:cubicBezTo>
                    <a:pt x="1081910" y="0"/>
                    <a:pt x="1091610" y="9699"/>
                    <a:pt x="1091610" y="21664"/>
                  </a:cubicBezTo>
                  <a:lnTo>
                    <a:pt x="1091610" y="216590"/>
                  </a:lnTo>
                  <a:cubicBezTo>
                    <a:pt x="1091610" y="228555"/>
                    <a:pt x="1081910" y="238254"/>
                    <a:pt x="1069945" y="238254"/>
                  </a:cubicBezTo>
                  <a:lnTo>
                    <a:pt x="21664" y="238254"/>
                  </a:lnTo>
                  <a:cubicBezTo>
                    <a:pt x="9699" y="238254"/>
                    <a:pt x="0" y="228555"/>
                    <a:pt x="0" y="216590"/>
                  </a:cubicBezTo>
                  <a:lnTo>
                    <a:pt x="0" y="21664"/>
                  </a:lnTo>
                  <a:cubicBezTo>
                    <a:pt x="0" y="9699"/>
                    <a:pt x="9699" y="0"/>
                    <a:pt x="2166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65CED1">
                    <a:alpha val="100000"/>
                  </a:srgbClr>
                </a:gs>
                <a:gs pos="100000">
                  <a:srgbClr val="1F4E4F">
                    <a:alpha val="100000"/>
                  </a:srgbClr>
                </a:gs>
              </a:gsLst>
              <a:lin ang="2700000"/>
            </a:gradFill>
            <a:ln cap="sq">
              <a:noFill/>
              <a:prstDash val="solid"/>
              <a:miter/>
            </a:ln>
          </p:spPr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C7522E09-D9DD-3B5E-3DF0-86E5DBA41A4D}"/>
                </a:ext>
              </a:extLst>
            </p:cNvPr>
            <p:cNvSpPr txBox="1"/>
            <p:nvPr/>
          </p:nvSpPr>
          <p:spPr>
            <a:xfrm>
              <a:off x="0" y="-57150"/>
              <a:ext cx="1091610" cy="2954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47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16E40547-69F8-49B9-50A1-0F98FDF078CF}"/>
              </a:ext>
            </a:extLst>
          </p:cNvPr>
          <p:cNvSpPr txBox="1"/>
          <p:nvPr/>
        </p:nvSpPr>
        <p:spPr>
          <a:xfrm>
            <a:off x="1028700" y="1875585"/>
            <a:ext cx="13373100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776"/>
              </a:lnSpc>
            </a:pPr>
            <a:r>
              <a:rPr lang="en-US" sz="5112" dirty="0" err="1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Protocole</a:t>
            </a:r>
            <a:r>
              <a:rPr lang="en-US" sz="5112" dirty="0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 SSL/TLS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736F1DCC-3E9E-4C7A-B80E-06B17248569A}"/>
              </a:ext>
            </a:extLst>
          </p:cNvPr>
          <p:cNvSpPr txBox="1"/>
          <p:nvPr/>
        </p:nvSpPr>
        <p:spPr>
          <a:xfrm>
            <a:off x="1981507" y="4913088"/>
            <a:ext cx="2936029" cy="281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58"/>
              </a:lnSpc>
            </a:pPr>
            <a:r>
              <a:rPr lang="en-US" sz="1910" dirty="0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Description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78376486-81C7-0AF6-7A47-055EF156422C}"/>
              </a:ext>
            </a:extLst>
          </p:cNvPr>
          <p:cNvSpPr txBox="1"/>
          <p:nvPr/>
        </p:nvSpPr>
        <p:spPr>
          <a:xfrm>
            <a:off x="7264952" y="4913088"/>
            <a:ext cx="2936029" cy="281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58"/>
              </a:lnSpc>
            </a:pPr>
            <a:r>
              <a:rPr lang="en-US" sz="1910" dirty="0" err="1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Particularité</a:t>
            </a:r>
            <a:endParaRPr lang="en-US" sz="1910" dirty="0">
              <a:solidFill>
                <a:srgbClr val="FFFFFF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61933FAD-5C9A-8106-D10C-2B7690D54D8B}"/>
              </a:ext>
            </a:extLst>
          </p:cNvPr>
          <p:cNvSpPr txBox="1"/>
          <p:nvPr/>
        </p:nvSpPr>
        <p:spPr>
          <a:xfrm>
            <a:off x="1701308" y="5773293"/>
            <a:ext cx="3216227" cy="2057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59"/>
              </a:lnSpc>
              <a:spcBef>
                <a:spcPct val="0"/>
              </a:spcBef>
            </a:pPr>
            <a:r>
              <a:rPr lang="en-US" sz="1738" spc="-8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SSL et son </a:t>
            </a:r>
            <a:r>
              <a:rPr lang="en-US" sz="1738" spc="-8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succeseur</a:t>
            </a:r>
            <a:r>
              <a:rPr lang="en-US" sz="1738" spc="-8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TLS </a:t>
            </a:r>
            <a:r>
              <a:rPr lang="en-US" sz="1738" spc="-8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ont</a:t>
            </a:r>
            <a:r>
              <a:rPr lang="en-US" sz="1738" spc="-8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1738" spc="-8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été</a:t>
            </a:r>
            <a:r>
              <a:rPr lang="en-US" sz="1738" spc="-8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1738" spc="-8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créés</a:t>
            </a:r>
            <a:r>
              <a:rPr lang="en-US" sz="1738" spc="-8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pour </a:t>
            </a:r>
            <a:r>
              <a:rPr lang="en-US" sz="1738" spc="-8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sécuriser</a:t>
            </a:r>
            <a:r>
              <a:rPr lang="en-US" sz="1738" spc="-8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les communications </a:t>
            </a:r>
            <a:r>
              <a:rPr lang="en-US" sz="1738" spc="-8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vers</a:t>
            </a:r>
            <a:r>
              <a:rPr lang="en-US" sz="1738" spc="-8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les </a:t>
            </a:r>
            <a:r>
              <a:rPr lang="en-US" sz="1738" spc="-8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protocoles</a:t>
            </a:r>
            <a:r>
              <a:rPr lang="en-US" sz="1738" spc="-8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1738" spc="-8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comme</a:t>
            </a:r>
            <a:r>
              <a:rPr lang="en-US" sz="1738" spc="-8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HTTP. SSL </a:t>
            </a:r>
            <a:r>
              <a:rPr lang="en-US" sz="1738" spc="-8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utilise</a:t>
            </a:r>
            <a:r>
              <a:rPr lang="en-US" sz="1738" spc="-8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des </a:t>
            </a:r>
            <a:r>
              <a:rPr lang="en-US" sz="1738" spc="-8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clés</a:t>
            </a:r>
            <a:r>
              <a:rPr lang="en-US" sz="1738" spc="-8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RSA et des </a:t>
            </a:r>
            <a:r>
              <a:rPr lang="en-US" sz="1738" spc="-8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certificats</a:t>
            </a:r>
            <a:r>
              <a:rPr lang="en-US" sz="1738" spc="-8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X.509 </a:t>
            </a:r>
            <a:r>
              <a:rPr lang="en-US" sz="1738" spc="-8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lors</a:t>
            </a:r>
            <a:r>
              <a:rPr lang="en-US" sz="1738" spc="-8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du handshake avec le server </a:t>
            </a:r>
            <a:r>
              <a:rPr lang="en-US" sz="1738" spc="-8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cible</a:t>
            </a:r>
            <a:r>
              <a:rPr lang="en-US" sz="1738" spc="-8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.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945996F7-48B7-7C34-6AB7-7AB91AAA32F6}"/>
              </a:ext>
            </a:extLst>
          </p:cNvPr>
          <p:cNvSpPr txBox="1"/>
          <p:nvPr/>
        </p:nvSpPr>
        <p:spPr>
          <a:xfrm>
            <a:off x="6984753" y="5773293"/>
            <a:ext cx="3216227" cy="1467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59"/>
              </a:lnSpc>
              <a:spcBef>
                <a:spcPct val="0"/>
              </a:spcBef>
            </a:pPr>
            <a:r>
              <a:rPr lang="en-US" sz="1738" spc="-8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Assure </a:t>
            </a:r>
            <a:r>
              <a:rPr lang="en-US" sz="1738" spc="-8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l’authentification</a:t>
            </a:r>
            <a:r>
              <a:rPr lang="en-US" sz="1738" spc="-8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des </a:t>
            </a:r>
            <a:r>
              <a:rPr lang="en-US" sz="1738" spc="-8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personnes</a:t>
            </a:r>
            <a:r>
              <a:rPr lang="en-US" sz="1738" spc="-8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1738" spc="-8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impliquées</a:t>
            </a:r>
            <a:endParaRPr lang="en-US" sz="1738" spc="-8" dirty="0">
              <a:solidFill>
                <a:srgbClr val="343434"/>
              </a:solidFill>
              <a:latin typeface="HK Grotesk Medium"/>
              <a:ea typeface="HK Grotesk Medium"/>
              <a:cs typeface="HK Grotesk Medium"/>
              <a:sym typeface="HK Grotesk Medium"/>
            </a:endParaRPr>
          </a:p>
          <a:p>
            <a:pPr marL="0" lvl="0" indent="0" algn="l">
              <a:lnSpc>
                <a:spcPts val="2259"/>
              </a:lnSpc>
              <a:spcBef>
                <a:spcPct val="0"/>
              </a:spcBef>
            </a:pPr>
            <a:endParaRPr lang="en-US" sz="1738" spc="-8" dirty="0">
              <a:solidFill>
                <a:srgbClr val="343434"/>
              </a:solidFill>
              <a:latin typeface="HK Grotesk Medium"/>
              <a:ea typeface="HK Grotesk Medium"/>
              <a:cs typeface="HK Grotesk Medium"/>
              <a:sym typeface="HK Grotesk Medium"/>
            </a:endParaRPr>
          </a:p>
          <a:p>
            <a:pPr marL="0" lvl="0" indent="0" algn="l">
              <a:lnSpc>
                <a:spcPts val="2259"/>
              </a:lnSpc>
              <a:spcBef>
                <a:spcPct val="0"/>
              </a:spcBef>
            </a:pPr>
            <a:r>
              <a:rPr lang="en-US" sz="1738" spc="-8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Combine PKC/SKC pour </a:t>
            </a:r>
            <a:r>
              <a:rPr lang="en-US" sz="1738" spc="-8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sécuriser</a:t>
            </a:r>
            <a:r>
              <a:rPr lang="en-US" sz="1738" spc="-8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les sessions</a:t>
            </a:r>
          </a:p>
        </p:txBody>
      </p:sp>
      <p:grpSp>
        <p:nvGrpSpPr>
          <p:cNvPr id="13" name="Group 13">
            <a:extLst>
              <a:ext uri="{FF2B5EF4-FFF2-40B4-BE49-F238E27FC236}">
                <a16:creationId xmlns:a16="http://schemas.microsoft.com/office/drawing/2014/main" id="{8A055E39-2A27-D99F-A0F4-0DD86DE075D3}"/>
              </a:ext>
            </a:extLst>
          </p:cNvPr>
          <p:cNvGrpSpPr/>
          <p:nvPr/>
        </p:nvGrpSpPr>
        <p:grpSpPr>
          <a:xfrm>
            <a:off x="12268200" y="4698083"/>
            <a:ext cx="3216227" cy="701972"/>
            <a:chOff x="0" y="0"/>
            <a:chExt cx="1091610" cy="238254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31436D79-B396-9128-B102-6FA2BF0ADA20}"/>
                </a:ext>
              </a:extLst>
            </p:cNvPr>
            <p:cNvSpPr/>
            <p:nvPr/>
          </p:nvSpPr>
          <p:spPr>
            <a:xfrm>
              <a:off x="0" y="0"/>
              <a:ext cx="1091610" cy="238254"/>
            </a:xfrm>
            <a:custGeom>
              <a:avLst/>
              <a:gdLst/>
              <a:ahLst/>
              <a:cxnLst/>
              <a:rect l="l" t="t" r="r" b="b"/>
              <a:pathLst>
                <a:path w="1091610" h="238254">
                  <a:moveTo>
                    <a:pt x="21664" y="0"/>
                  </a:moveTo>
                  <a:lnTo>
                    <a:pt x="1069945" y="0"/>
                  </a:lnTo>
                  <a:cubicBezTo>
                    <a:pt x="1081910" y="0"/>
                    <a:pt x="1091610" y="9699"/>
                    <a:pt x="1091610" y="21664"/>
                  </a:cubicBezTo>
                  <a:lnTo>
                    <a:pt x="1091610" y="216590"/>
                  </a:lnTo>
                  <a:cubicBezTo>
                    <a:pt x="1091610" y="228555"/>
                    <a:pt x="1081910" y="238254"/>
                    <a:pt x="1069945" y="238254"/>
                  </a:cubicBezTo>
                  <a:lnTo>
                    <a:pt x="21664" y="238254"/>
                  </a:lnTo>
                  <a:cubicBezTo>
                    <a:pt x="9699" y="238254"/>
                    <a:pt x="0" y="228555"/>
                    <a:pt x="0" y="216590"/>
                  </a:cubicBezTo>
                  <a:lnTo>
                    <a:pt x="0" y="21664"/>
                  </a:lnTo>
                  <a:cubicBezTo>
                    <a:pt x="0" y="9699"/>
                    <a:pt x="9699" y="0"/>
                    <a:pt x="2166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65CED1">
                    <a:alpha val="100000"/>
                  </a:srgbClr>
                </a:gs>
                <a:gs pos="100000">
                  <a:srgbClr val="1F4E4F">
                    <a:alpha val="100000"/>
                  </a:srgbClr>
                </a:gs>
              </a:gsLst>
              <a:lin ang="270000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DE1631F8-D63F-FF3A-8FAB-FEB0100C7418}"/>
                </a:ext>
              </a:extLst>
            </p:cNvPr>
            <p:cNvSpPr txBox="1"/>
            <p:nvPr/>
          </p:nvSpPr>
          <p:spPr>
            <a:xfrm>
              <a:off x="0" y="-57150"/>
              <a:ext cx="1091610" cy="2954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47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TextBox 16">
            <a:extLst>
              <a:ext uri="{FF2B5EF4-FFF2-40B4-BE49-F238E27FC236}">
                <a16:creationId xmlns:a16="http://schemas.microsoft.com/office/drawing/2014/main" id="{BD2E953F-0684-CD56-8BE9-15EC5CEC3E76}"/>
              </a:ext>
            </a:extLst>
          </p:cNvPr>
          <p:cNvSpPr txBox="1"/>
          <p:nvPr/>
        </p:nvSpPr>
        <p:spPr>
          <a:xfrm>
            <a:off x="12548399" y="4913088"/>
            <a:ext cx="2936029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58"/>
              </a:lnSpc>
            </a:pPr>
            <a:r>
              <a:rPr lang="en-US" sz="1910" dirty="0" err="1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Exemple</a:t>
            </a:r>
            <a:endParaRPr lang="en-US" sz="1910" dirty="0">
              <a:solidFill>
                <a:srgbClr val="FFFFFF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D016075A-D202-CF27-353F-CE1BFFE3E9C1}"/>
              </a:ext>
            </a:extLst>
          </p:cNvPr>
          <p:cNvSpPr txBox="1"/>
          <p:nvPr/>
        </p:nvSpPr>
        <p:spPr>
          <a:xfrm>
            <a:off x="12268200" y="5773293"/>
            <a:ext cx="3216227" cy="1762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59"/>
              </a:lnSpc>
              <a:spcBef>
                <a:spcPct val="0"/>
              </a:spcBef>
            </a:pPr>
            <a:r>
              <a:rPr lang="en-US" sz="1738" spc="-8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Protège</a:t>
            </a:r>
            <a:r>
              <a:rPr lang="en-US" sz="1738" spc="-8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les </a:t>
            </a:r>
            <a:r>
              <a:rPr lang="en-US" sz="1738" spc="-8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informations</a:t>
            </a:r>
            <a:r>
              <a:rPr lang="en-US" sz="1738" spc="-8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pendant les transactions </a:t>
            </a:r>
            <a:r>
              <a:rPr lang="en-US" sz="1738" spc="-8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en</a:t>
            </a:r>
            <a:r>
              <a:rPr lang="en-US" sz="1738" spc="-8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1738" spc="-8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ligne</a:t>
            </a:r>
            <a:endParaRPr lang="en-US" sz="1738" spc="-8" dirty="0">
              <a:solidFill>
                <a:srgbClr val="343434"/>
              </a:solidFill>
              <a:latin typeface="HK Grotesk Medium"/>
              <a:ea typeface="HK Grotesk Medium"/>
              <a:cs typeface="HK Grotesk Medium"/>
              <a:sym typeface="HK Grotesk Medium"/>
            </a:endParaRPr>
          </a:p>
          <a:p>
            <a:pPr marL="0" lvl="0" indent="0" algn="l">
              <a:lnSpc>
                <a:spcPts val="2259"/>
              </a:lnSpc>
              <a:spcBef>
                <a:spcPct val="0"/>
              </a:spcBef>
            </a:pPr>
            <a:endParaRPr lang="en-US" sz="1738" spc="-8" dirty="0">
              <a:solidFill>
                <a:srgbClr val="343434"/>
              </a:solidFill>
              <a:latin typeface="HK Grotesk Medium"/>
              <a:ea typeface="HK Grotesk Medium"/>
              <a:cs typeface="HK Grotesk Medium"/>
              <a:sym typeface="HK Grotesk Medium"/>
            </a:endParaRPr>
          </a:p>
          <a:p>
            <a:pPr marL="0" lvl="0" indent="0" algn="l">
              <a:lnSpc>
                <a:spcPts val="2259"/>
              </a:lnSpc>
              <a:spcBef>
                <a:spcPct val="0"/>
              </a:spcBef>
            </a:pPr>
            <a:r>
              <a:rPr lang="en-US" sz="1738" spc="-8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Secure le traffic web</a:t>
            </a:r>
          </a:p>
          <a:p>
            <a:pPr marL="0" lvl="0" indent="0" algn="l">
              <a:lnSpc>
                <a:spcPts val="2259"/>
              </a:lnSpc>
              <a:spcBef>
                <a:spcPct val="0"/>
              </a:spcBef>
            </a:pPr>
            <a:endParaRPr lang="en-US" sz="1738" spc="-8" dirty="0">
              <a:solidFill>
                <a:srgbClr val="343434"/>
              </a:solidFill>
              <a:latin typeface="HK Grotesk Medium"/>
              <a:ea typeface="HK Grotesk Medium"/>
              <a:cs typeface="HK Grotesk Medium"/>
              <a:sym typeface="HK Grotesk Medium"/>
            </a:endParaRPr>
          </a:p>
          <a:p>
            <a:pPr marL="0" lvl="0" indent="0" algn="l">
              <a:lnSpc>
                <a:spcPts val="2259"/>
              </a:lnSpc>
              <a:spcBef>
                <a:spcPct val="0"/>
              </a:spcBef>
            </a:pPr>
            <a:r>
              <a:rPr lang="en-US" sz="1738" spc="-8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Securité</a:t>
            </a:r>
            <a:r>
              <a:rPr lang="en-US" sz="1738" spc="-8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des emails</a:t>
            </a:r>
          </a:p>
        </p:txBody>
      </p:sp>
      <p:grpSp>
        <p:nvGrpSpPr>
          <p:cNvPr id="23" name="Group 23">
            <a:extLst>
              <a:ext uri="{FF2B5EF4-FFF2-40B4-BE49-F238E27FC236}">
                <a16:creationId xmlns:a16="http://schemas.microsoft.com/office/drawing/2014/main" id="{60DEE064-3F51-9F3C-60C9-B34CCD9A9B31}"/>
              </a:ext>
            </a:extLst>
          </p:cNvPr>
          <p:cNvGrpSpPr/>
          <p:nvPr/>
        </p:nvGrpSpPr>
        <p:grpSpPr>
          <a:xfrm>
            <a:off x="17259300" y="0"/>
            <a:ext cx="1028700" cy="10287000"/>
            <a:chOff x="0" y="0"/>
            <a:chExt cx="270933" cy="2709333"/>
          </a:xfrm>
        </p:grpSpPr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C14DD5CE-CB27-98EA-39F5-BB77D4AE0CA6}"/>
                </a:ext>
              </a:extLst>
            </p:cNvPr>
            <p:cNvSpPr/>
            <p:nvPr/>
          </p:nvSpPr>
          <p:spPr>
            <a:xfrm>
              <a:off x="0" y="0"/>
              <a:ext cx="270933" cy="2709333"/>
            </a:xfrm>
            <a:custGeom>
              <a:avLst/>
              <a:gdLst/>
              <a:ahLst/>
              <a:cxnLst/>
              <a:rect l="l" t="t" r="r" b="b"/>
              <a:pathLst>
                <a:path w="270933" h="2709333">
                  <a:moveTo>
                    <a:pt x="0" y="0"/>
                  </a:moveTo>
                  <a:lnTo>
                    <a:pt x="270933" y="0"/>
                  </a:lnTo>
                  <a:lnTo>
                    <a:pt x="270933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65CED1">
                    <a:alpha val="100000"/>
                  </a:srgbClr>
                </a:gs>
                <a:gs pos="100000">
                  <a:srgbClr val="000000">
                    <a:alpha val="100000"/>
                  </a:srgbClr>
                </a:gs>
              </a:gsLst>
              <a:lin ang="2700000"/>
            </a:gradFill>
            <a:ln cap="sq">
              <a:noFill/>
              <a:prstDash val="solid"/>
              <a:miter/>
            </a:ln>
          </p:spPr>
        </p:sp>
        <p:sp>
          <p:nvSpPr>
            <p:cNvPr id="25" name="TextBox 25">
              <a:extLst>
                <a:ext uri="{FF2B5EF4-FFF2-40B4-BE49-F238E27FC236}">
                  <a16:creationId xmlns:a16="http://schemas.microsoft.com/office/drawing/2014/main" id="{E4BA284B-9861-AA6B-88CE-613C774EF7FA}"/>
                </a:ext>
              </a:extLst>
            </p:cNvPr>
            <p:cNvSpPr txBox="1"/>
            <p:nvPr/>
          </p:nvSpPr>
          <p:spPr>
            <a:xfrm>
              <a:off x="0" y="-57150"/>
              <a:ext cx="270933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47"/>
                </a:lnSpc>
                <a:spcBef>
                  <a:spcPct val="0"/>
                </a:spcBef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11163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494666" y="4000500"/>
            <a:ext cx="11234076" cy="3614187"/>
            <a:chOff x="0" y="0"/>
            <a:chExt cx="4993608" cy="151403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993608" cy="1514037"/>
            </a:xfrm>
            <a:custGeom>
              <a:avLst/>
              <a:gdLst/>
              <a:ahLst/>
              <a:cxnLst/>
              <a:rect l="l" t="t" r="r" b="b"/>
              <a:pathLst>
                <a:path w="4993608" h="1514037">
                  <a:moveTo>
                    <a:pt x="6819" y="0"/>
                  </a:moveTo>
                  <a:lnTo>
                    <a:pt x="4986789" y="0"/>
                  </a:lnTo>
                  <a:cubicBezTo>
                    <a:pt x="4988597" y="0"/>
                    <a:pt x="4990332" y="718"/>
                    <a:pt x="4991611" y="1997"/>
                  </a:cubicBezTo>
                  <a:cubicBezTo>
                    <a:pt x="4992889" y="3276"/>
                    <a:pt x="4993608" y="5011"/>
                    <a:pt x="4993608" y="6819"/>
                  </a:cubicBezTo>
                  <a:lnTo>
                    <a:pt x="4993608" y="1507218"/>
                  </a:lnTo>
                  <a:cubicBezTo>
                    <a:pt x="4993608" y="1510984"/>
                    <a:pt x="4990555" y="1514037"/>
                    <a:pt x="4986789" y="1514037"/>
                  </a:cubicBezTo>
                  <a:lnTo>
                    <a:pt x="6819" y="1514037"/>
                  </a:lnTo>
                  <a:cubicBezTo>
                    <a:pt x="3053" y="1514037"/>
                    <a:pt x="0" y="1510984"/>
                    <a:pt x="0" y="1507218"/>
                  </a:cubicBezTo>
                  <a:lnTo>
                    <a:pt x="0" y="6819"/>
                  </a:lnTo>
                  <a:cubicBezTo>
                    <a:pt x="0" y="5011"/>
                    <a:pt x="718" y="3276"/>
                    <a:pt x="1997" y="1997"/>
                  </a:cubicBezTo>
                  <a:cubicBezTo>
                    <a:pt x="3276" y="718"/>
                    <a:pt x="5011" y="0"/>
                    <a:pt x="681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65CED1">
                    <a:alpha val="100000"/>
                  </a:srgbClr>
                </a:gs>
                <a:gs pos="100000">
                  <a:srgbClr val="1F4E4F">
                    <a:alpha val="100000"/>
                  </a:srgbClr>
                </a:gs>
              </a:gsLst>
              <a:lin ang="2700000"/>
            </a:gradFill>
            <a:ln cap="sq">
              <a:noFill/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4993608" cy="15616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58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10225" y="8141930"/>
            <a:ext cx="18277775" cy="2145070"/>
            <a:chOff x="0" y="0"/>
            <a:chExt cx="4813900" cy="5649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3900" cy="564957"/>
            </a:xfrm>
            <a:custGeom>
              <a:avLst/>
              <a:gdLst/>
              <a:ahLst/>
              <a:cxnLst/>
              <a:rect l="l" t="t" r="r" b="b"/>
              <a:pathLst>
                <a:path w="4813900" h="564957">
                  <a:moveTo>
                    <a:pt x="0" y="0"/>
                  </a:moveTo>
                  <a:lnTo>
                    <a:pt x="4813900" y="0"/>
                  </a:lnTo>
                  <a:lnTo>
                    <a:pt x="4813900" y="564957"/>
                  </a:lnTo>
                  <a:lnTo>
                    <a:pt x="0" y="564957"/>
                  </a:lnTo>
                  <a:close/>
                </a:path>
              </a:pathLst>
            </a:custGeom>
            <a:gradFill rotWithShape="1">
              <a:gsLst>
                <a:gs pos="0">
                  <a:srgbClr val="65CED1">
                    <a:alpha val="100000"/>
                  </a:srgbClr>
                </a:gs>
                <a:gs pos="100000">
                  <a:srgbClr val="000000">
                    <a:alpha val="100000"/>
                  </a:srgbClr>
                </a:gs>
              </a:gsLst>
              <a:lin ang="2700000"/>
            </a:gra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813900" cy="6221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4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827675" y="1237093"/>
            <a:ext cx="5246370" cy="7812815"/>
            <a:chOff x="0" y="0"/>
            <a:chExt cx="812800" cy="121040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1210409"/>
            </a:xfrm>
            <a:custGeom>
              <a:avLst/>
              <a:gdLst/>
              <a:ahLst/>
              <a:cxnLst/>
              <a:rect l="l" t="t" r="r" b="b"/>
              <a:pathLst>
                <a:path w="812800" h="1210409">
                  <a:moveTo>
                    <a:pt x="87065" y="0"/>
                  </a:moveTo>
                  <a:lnTo>
                    <a:pt x="725735" y="0"/>
                  </a:lnTo>
                  <a:cubicBezTo>
                    <a:pt x="748826" y="0"/>
                    <a:pt x="770972" y="9173"/>
                    <a:pt x="787299" y="25501"/>
                  </a:cubicBezTo>
                  <a:cubicBezTo>
                    <a:pt x="803627" y="41828"/>
                    <a:pt x="812800" y="63974"/>
                    <a:pt x="812800" y="87065"/>
                  </a:cubicBezTo>
                  <a:lnTo>
                    <a:pt x="812800" y="1123345"/>
                  </a:lnTo>
                  <a:cubicBezTo>
                    <a:pt x="812800" y="1146436"/>
                    <a:pt x="803627" y="1168581"/>
                    <a:pt x="787299" y="1184909"/>
                  </a:cubicBezTo>
                  <a:cubicBezTo>
                    <a:pt x="770972" y="1201237"/>
                    <a:pt x="748826" y="1210409"/>
                    <a:pt x="725735" y="1210409"/>
                  </a:cubicBezTo>
                  <a:lnTo>
                    <a:pt x="87065" y="1210409"/>
                  </a:lnTo>
                  <a:cubicBezTo>
                    <a:pt x="63974" y="1210409"/>
                    <a:pt x="41828" y="1201237"/>
                    <a:pt x="25501" y="1184909"/>
                  </a:cubicBezTo>
                  <a:cubicBezTo>
                    <a:pt x="9173" y="1168581"/>
                    <a:pt x="0" y="1146436"/>
                    <a:pt x="0" y="1123345"/>
                  </a:cubicBezTo>
                  <a:lnTo>
                    <a:pt x="0" y="87065"/>
                  </a:lnTo>
                  <a:cubicBezTo>
                    <a:pt x="0" y="63974"/>
                    <a:pt x="9173" y="41828"/>
                    <a:pt x="25501" y="25501"/>
                  </a:cubicBezTo>
                  <a:cubicBezTo>
                    <a:pt x="41828" y="9173"/>
                    <a:pt x="63974" y="0"/>
                    <a:pt x="87065" y="0"/>
                  </a:cubicBezTo>
                  <a:close/>
                </a:path>
              </a:pathLst>
            </a:custGeom>
            <a:blipFill>
              <a:blip r:embed="rId3"/>
              <a:stretch>
                <a:fillRect l="-55991" r="-55991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213955" y="928289"/>
            <a:ext cx="8773902" cy="1487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76"/>
              </a:lnSpc>
            </a:pPr>
            <a:r>
              <a:rPr lang="en-US" sz="5112" dirty="0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La </a:t>
            </a:r>
            <a:r>
              <a:rPr lang="en-US" sz="5112" dirty="0" err="1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Cryptographie</a:t>
            </a:r>
            <a:r>
              <a:rPr lang="en-US" sz="5112" dirty="0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 </a:t>
            </a:r>
            <a:r>
              <a:rPr lang="en-US" sz="5112" dirty="0" err="1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aujourd’hui</a:t>
            </a:r>
            <a:endParaRPr lang="en-US" sz="5112" dirty="0">
              <a:solidFill>
                <a:srgbClr val="000000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02710" y="5013657"/>
            <a:ext cx="10217987" cy="1474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98"/>
              </a:lnSpc>
              <a:spcBef>
                <a:spcPct val="0"/>
              </a:spcBef>
            </a:pPr>
            <a:r>
              <a:rPr lang="en-US" sz="2070" dirty="0">
                <a:solidFill>
                  <a:schemeClr val="bg1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La </a:t>
            </a:r>
            <a:r>
              <a:rPr lang="en-US" sz="2070" dirty="0" err="1">
                <a:solidFill>
                  <a:schemeClr val="bg1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cryptographie</a:t>
            </a:r>
            <a:r>
              <a:rPr lang="en-US" sz="2070" dirty="0">
                <a:solidFill>
                  <a:schemeClr val="bg1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070" dirty="0" err="1">
                <a:solidFill>
                  <a:schemeClr val="bg1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quantique</a:t>
            </a:r>
            <a:r>
              <a:rPr lang="en-US" sz="2070" dirty="0">
                <a:solidFill>
                  <a:schemeClr val="bg1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070" dirty="0" err="1">
                <a:solidFill>
                  <a:schemeClr val="bg1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ouvre</a:t>
            </a:r>
            <a:r>
              <a:rPr lang="en-US" sz="2070" dirty="0">
                <a:solidFill>
                  <a:schemeClr val="bg1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070" dirty="0" err="1">
                <a:solidFill>
                  <a:schemeClr val="bg1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aujourd’hui</a:t>
            </a:r>
            <a:r>
              <a:rPr lang="en-US" sz="2070" dirty="0">
                <a:solidFill>
                  <a:schemeClr val="bg1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beaucoup de </a:t>
            </a:r>
            <a:r>
              <a:rPr lang="en-US" sz="2070" dirty="0" err="1">
                <a:solidFill>
                  <a:schemeClr val="bg1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possibilité</a:t>
            </a:r>
            <a:r>
              <a:rPr lang="en-US" sz="2070" dirty="0">
                <a:solidFill>
                  <a:schemeClr val="bg1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. </a:t>
            </a:r>
            <a:r>
              <a:rPr lang="en-US" sz="2070" dirty="0" err="1">
                <a:solidFill>
                  <a:schemeClr val="bg1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Autant</a:t>
            </a:r>
            <a:r>
              <a:rPr lang="en-US" sz="2070" dirty="0">
                <a:solidFill>
                  <a:schemeClr val="bg1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au </a:t>
            </a:r>
            <a:r>
              <a:rPr lang="en-US" sz="2070" dirty="0" err="1">
                <a:solidFill>
                  <a:schemeClr val="bg1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niveau</a:t>
            </a:r>
            <a:r>
              <a:rPr lang="en-US" sz="2070" dirty="0">
                <a:solidFill>
                  <a:schemeClr val="bg1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du </a:t>
            </a:r>
            <a:r>
              <a:rPr lang="en-US" sz="2070" dirty="0" err="1">
                <a:solidFill>
                  <a:schemeClr val="bg1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chiffrement</a:t>
            </a:r>
            <a:r>
              <a:rPr lang="en-US" sz="2070" dirty="0">
                <a:solidFill>
                  <a:schemeClr val="bg1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070" dirty="0" err="1">
                <a:solidFill>
                  <a:schemeClr val="bg1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qu’au</a:t>
            </a:r>
            <a:r>
              <a:rPr lang="en-US" sz="2070" dirty="0">
                <a:solidFill>
                  <a:schemeClr val="bg1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070" dirty="0" err="1">
                <a:solidFill>
                  <a:schemeClr val="bg1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déchiffrement</a:t>
            </a:r>
            <a:r>
              <a:rPr lang="en-US" sz="2070" dirty="0">
                <a:solidFill>
                  <a:schemeClr val="bg1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. Un </a:t>
            </a:r>
            <a:r>
              <a:rPr lang="en-US" sz="2070" dirty="0" err="1">
                <a:solidFill>
                  <a:schemeClr val="bg1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ordinateur</a:t>
            </a:r>
            <a:r>
              <a:rPr lang="en-US" sz="2070" dirty="0">
                <a:solidFill>
                  <a:schemeClr val="bg1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“standard” ne </a:t>
            </a:r>
            <a:r>
              <a:rPr lang="en-US" sz="2070" dirty="0" err="1">
                <a:solidFill>
                  <a:schemeClr val="bg1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connait</a:t>
            </a:r>
            <a:r>
              <a:rPr lang="en-US" sz="2070" dirty="0">
                <a:solidFill>
                  <a:schemeClr val="bg1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que des </a:t>
            </a:r>
            <a:r>
              <a:rPr lang="en-US" sz="2070" dirty="0" err="1">
                <a:solidFill>
                  <a:schemeClr val="bg1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valeurs</a:t>
            </a:r>
            <a:r>
              <a:rPr lang="en-US" sz="2070" dirty="0">
                <a:solidFill>
                  <a:schemeClr val="bg1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de 0 et 1. Alors </a:t>
            </a:r>
            <a:r>
              <a:rPr lang="en-US" sz="2070" dirty="0" err="1">
                <a:solidFill>
                  <a:schemeClr val="bg1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qu’un</a:t>
            </a:r>
            <a:r>
              <a:rPr lang="en-US" sz="2070" dirty="0">
                <a:solidFill>
                  <a:schemeClr val="bg1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070" dirty="0" err="1">
                <a:solidFill>
                  <a:schemeClr val="bg1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ordinateur</a:t>
            </a:r>
            <a:r>
              <a:rPr lang="en-US" sz="2070" dirty="0">
                <a:solidFill>
                  <a:schemeClr val="bg1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070" dirty="0" err="1">
                <a:solidFill>
                  <a:schemeClr val="bg1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quantique</a:t>
            </a:r>
            <a:r>
              <a:rPr lang="en-US" sz="2070" dirty="0">
                <a:solidFill>
                  <a:schemeClr val="bg1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(qui </a:t>
            </a:r>
            <a:r>
              <a:rPr lang="en-US" sz="2070" dirty="0" err="1">
                <a:solidFill>
                  <a:schemeClr val="bg1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lui</a:t>
            </a:r>
            <a:r>
              <a:rPr lang="en-US" sz="2070" dirty="0">
                <a:solidFill>
                  <a:schemeClr val="bg1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stock les données sur des </a:t>
            </a:r>
            <a:r>
              <a:rPr lang="en-US" sz="2070" dirty="0" err="1">
                <a:solidFill>
                  <a:schemeClr val="bg1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électrons</a:t>
            </a:r>
            <a:r>
              <a:rPr lang="en-US" sz="2070" dirty="0">
                <a:solidFill>
                  <a:schemeClr val="bg1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et photons </a:t>
            </a:r>
            <a:r>
              <a:rPr lang="en-US" sz="2070" dirty="0" err="1">
                <a:solidFill>
                  <a:schemeClr val="bg1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ce</a:t>
            </a:r>
            <a:r>
              <a:rPr lang="en-US" sz="2070" dirty="0">
                <a:solidFill>
                  <a:schemeClr val="bg1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qui </a:t>
            </a:r>
            <a:r>
              <a:rPr lang="en-US" sz="2070" dirty="0" err="1">
                <a:solidFill>
                  <a:schemeClr val="bg1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permet</a:t>
            </a:r>
            <a:r>
              <a:rPr lang="en-US" sz="2070" dirty="0">
                <a:solidFill>
                  <a:schemeClr val="bg1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070" dirty="0" err="1">
                <a:solidFill>
                  <a:schemeClr val="bg1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d’encoder</a:t>
            </a:r>
            <a:r>
              <a:rPr lang="en-US" sz="2070" dirty="0">
                <a:solidFill>
                  <a:schemeClr val="bg1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des données dans des états </a:t>
            </a:r>
            <a:r>
              <a:rPr lang="en-US" sz="2070" dirty="0" err="1">
                <a:solidFill>
                  <a:schemeClr val="bg1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différents</a:t>
            </a:r>
            <a:r>
              <a:rPr lang="en-US" sz="2070" dirty="0">
                <a:solidFill>
                  <a:schemeClr val="bg1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).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25" y="8141930"/>
            <a:ext cx="18277775" cy="2145070"/>
            <a:chOff x="0" y="0"/>
            <a:chExt cx="4813900" cy="5649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3900" cy="564957"/>
            </a:xfrm>
            <a:custGeom>
              <a:avLst/>
              <a:gdLst/>
              <a:ahLst/>
              <a:cxnLst/>
              <a:rect l="l" t="t" r="r" b="b"/>
              <a:pathLst>
                <a:path w="4813900" h="564957">
                  <a:moveTo>
                    <a:pt x="0" y="0"/>
                  </a:moveTo>
                  <a:lnTo>
                    <a:pt x="4813900" y="0"/>
                  </a:lnTo>
                  <a:lnTo>
                    <a:pt x="4813900" y="564957"/>
                  </a:lnTo>
                  <a:lnTo>
                    <a:pt x="0" y="564957"/>
                  </a:lnTo>
                  <a:close/>
                </a:path>
              </a:pathLst>
            </a:custGeom>
            <a:gradFill rotWithShape="1">
              <a:gsLst>
                <a:gs pos="0">
                  <a:srgbClr val="65CED1">
                    <a:alpha val="100000"/>
                  </a:srgbClr>
                </a:gs>
                <a:gs pos="100000">
                  <a:srgbClr val="000000">
                    <a:alpha val="100000"/>
                  </a:srgbClr>
                </a:gs>
              </a:gsLst>
              <a:lin ang="2700000"/>
            </a:gra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813900" cy="6221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4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827675" y="1237093"/>
            <a:ext cx="5246370" cy="7812815"/>
            <a:chOff x="0" y="0"/>
            <a:chExt cx="812800" cy="121040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1210409"/>
            </a:xfrm>
            <a:custGeom>
              <a:avLst/>
              <a:gdLst/>
              <a:ahLst/>
              <a:cxnLst/>
              <a:rect l="l" t="t" r="r" b="b"/>
              <a:pathLst>
                <a:path w="812800" h="1210409">
                  <a:moveTo>
                    <a:pt x="87065" y="0"/>
                  </a:moveTo>
                  <a:lnTo>
                    <a:pt x="725735" y="0"/>
                  </a:lnTo>
                  <a:cubicBezTo>
                    <a:pt x="748826" y="0"/>
                    <a:pt x="770972" y="9173"/>
                    <a:pt x="787299" y="25501"/>
                  </a:cubicBezTo>
                  <a:cubicBezTo>
                    <a:pt x="803627" y="41828"/>
                    <a:pt x="812800" y="63974"/>
                    <a:pt x="812800" y="87065"/>
                  </a:cubicBezTo>
                  <a:lnTo>
                    <a:pt x="812800" y="1123345"/>
                  </a:lnTo>
                  <a:cubicBezTo>
                    <a:pt x="812800" y="1146436"/>
                    <a:pt x="803627" y="1168581"/>
                    <a:pt x="787299" y="1184909"/>
                  </a:cubicBezTo>
                  <a:cubicBezTo>
                    <a:pt x="770972" y="1201237"/>
                    <a:pt x="748826" y="1210409"/>
                    <a:pt x="725735" y="1210409"/>
                  </a:cubicBezTo>
                  <a:lnTo>
                    <a:pt x="87065" y="1210409"/>
                  </a:lnTo>
                  <a:cubicBezTo>
                    <a:pt x="63974" y="1210409"/>
                    <a:pt x="41828" y="1201237"/>
                    <a:pt x="25501" y="1184909"/>
                  </a:cubicBezTo>
                  <a:cubicBezTo>
                    <a:pt x="9173" y="1168581"/>
                    <a:pt x="0" y="1146436"/>
                    <a:pt x="0" y="1123345"/>
                  </a:cubicBezTo>
                  <a:lnTo>
                    <a:pt x="0" y="87065"/>
                  </a:lnTo>
                  <a:cubicBezTo>
                    <a:pt x="0" y="63974"/>
                    <a:pt x="9173" y="41828"/>
                    <a:pt x="25501" y="25501"/>
                  </a:cubicBezTo>
                  <a:cubicBezTo>
                    <a:pt x="41828" y="9173"/>
                    <a:pt x="63974" y="0"/>
                    <a:pt x="87065" y="0"/>
                  </a:cubicBezTo>
                  <a:close/>
                </a:path>
              </a:pathLst>
            </a:custGeom>
            <a:blipFill>
              <a:blip r:embed="rId2"/>
              <a:stretch>
                <a:fillRect l="-61758" r="-61758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3564154" y="1714500"/>
            <a:ext cx="4653445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776"/>
              </a:lnSpc>
            </a:pPr>
            <a:r>
              <a:rPr lang="en-US" sz="5112" dirty="0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Conclusion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899077" y="3829444"/>
            <a:ext cx="9420545" cy="2446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78"/>
              </a:lnSpc>
            </a:pPr>
            <a:r>
              <a:rPr lang="en-US" sz="2270" spc="136" dirty="0" err="1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L’enjeu</a:t>
            </a:r>
            <a:r>
              <a:rPr lang="en-US" sz="2270" spc="136" dirty="0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de la </a:t>
            </a:r>
            <a:r>
              <a:rPr lang="en-US" sz="2270" spc="136" dirty="0" err="1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cryptographie</a:t>
            </a:r>
            <a:r>
              <a:rPr lang="en-US" sz="2270" spc="136" dirty="0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270" spc="136" dirty="0" err="1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est</a:t>
            </a:r>
            <a:r>
              <a:rPr lang="en-US" sz="2270" spc="136" dirty="0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de </a:t>
            </a:r>
            <a:r>
              <a:rPr lang="en-US" sz="2270" spc="136" dirty="0" err="1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créer</a:t>
            </a:r>
            <a:r>
              <a:rPr lang="en-US" sz="2270" spc="136" dirty="0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des </a:t>
            </a:r>
            <a:r>
              <a:rPr lang="en-US" sz="2270" spc="136" dirty="0" err="1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clés</a:t>
            </a:r>
            <a:r>
              <a:rPr lang="en-US" sz="2270" spc="136" dirty="0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270" spc="136" dirty="0" err="1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toujours</a:t>
            </a:r>
            <a:r>
              <a:rPr lang="en-US" sz="2270" spc="136" dirty="0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plus longues pour </a:t>
            </a:r>
            <a:r>
              <a:rPr lang="en-US" sz="2270" spc="136" dirty="0" err="1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qu’elle</a:t>
            </a:r>
            <a:r>
              <a:rPr lang="en-US" sz="2270" spc="136" dirty="0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270" spc="136" dirty="0" err="1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soit</a:t>
            </a:r>
            <a:r>
              <a:rPr lang="en-US" sz="2270" spc="136" dirty="0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270" spc="136" dirty="0" err="1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décrypter</a:t>
            </a:r>
            <a:r>
              <a:rPr lang="en-US" sz="2270" spc="136" dirty="0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le </a:t>
            </a:r>
            <a:r>
              <a:rPr lang="en-US" sz="2270" spc="136" dirty="0" err="1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moins</a:t>
            </a:r>
            <a:r>
              <a:rPr lang="en-US" sz="2270" spc="136" dirty="0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270" spc="136" dirty="0" err="1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rapidement</a:t>
            </a:r>
            <a:r>
              <a:rPr lang="en-US" sz="2270" spc="136" dirty="0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possible.</a:t>
            </a:r>
          </a:p>
          <a:p>
            <a:pPr algn="l">
              <a:lnSpc>
                <a:spcPts val="3178"/>
              </a:lnSpc>
            </a:pPr>
            <a:endParaRPr lang="en-US" sz="2270" spc="136" dirty="0">
              <a:solidFill>
                <a:srgbClr val="000000"/>
              </a:solidFill>
              <a:latin typeface="HK Grotesk Medium"/>
              <a:ea typeface="HK Grotesk Medium"/>
              <a:cs typeface="HK Grotesk Medium"/>
              <a:sym typeface="HK Grotesk Medium"/>
            </a:endParaRPr>
          </a:p>
          <a:p>
            <a:pPr algn="l">
              <a:lnSpc>
                <a:spcPts val="3178"/>
              </a:lnSpc>
            </a:pPr>
            <a:r>
              <a:rPr lang="en-US" sz="2270" spc="136" dirty="0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A </a:t>
            </a:r>
            <a:r>
              <a:rPr lang="en-US" sz="2270" spc="136" dirty="0" err="1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l’heure</a:t>
            </a:r>
            <a:r>
              <a:rPr lang="en-US" sz="2270" spc="136" dirty="0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270" spc="136" dirty="0" err="1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actuelle</a:t>
            </a:r>
            <a:r>
              <a:rPr lang="en-US" sz="2270" spc="136" dirty="0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270" spc="136" dirty="0" err="1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même</a:t>
            </a:r>
            <a:r>
              <a:rPr lang="en-US" sz="2270" spc="136" dirty="0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270" spc="136" dirty="0" err="1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si</a:t>
            </a:r>
            <a:r>
              <a:rPr lang="en-US" sz="2270" spc="136" dirty="0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les </a:t>
            </a:r>
            <a:r>
              <a:rPr lang="en-US" sz="2270" spc="136" dirty="0" err="1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ordinateurs</a:t>
            </a:r>
            <a:r>
              <a:rPr lang="en-US" sz="2270" spc="136" dirty="0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270" spc="136" dirty="0" err="1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quantique</a:t>
            </a:r>
            <a:r>
              <a:rPr lang="en-US" sz="2270" spc="136" dirty="0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270" spc="136" dirty="0" err="1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permettent</a:t>
            </a:r>
            <a:r>
              <a:rPr lang="en-US" sz="2270" spc="136" dirty="0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des </a:t>
            </a:r>
            <a:r>
              <a:rPr lang="en-US" sz="2270" spc="136" dirty="0" err="1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calculs</a:t>
            </a:r>
            <a:r>
              <a:rPr lang="en-US" sz="2270" spc="136" dirty="0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plus </a:t>
            </a:r>
            <a:r>
              <a:rPr lang="en-US" sz="2270" spc="136" dirty="0" err="1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rapides</a:t>
            </a:r>
            <a:r>
              <a:rPr lang="en-US" sz="2270" spc="136" dirty="0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les </a:t>
            </a:r>
            <a:r>
              <a:rPr lang="en-US" sz="2270" spc="136" dirty="0" err="1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clés</a:t>
            </a:r>
            <a:r>
              <a:rPr lang="en-US" sz="2270" spc="136" dirty="0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270" spc="136" dirty="0" err="1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sont</a:t>
            </a:r>
            <a:r>
              <a:rPr lang="en-US" sz="2270" spc="136" dirty="0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270" spc="136" dirty="0" err="1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toujours</a:t>
            </a:r>
            <a:r>
              <a:rPr lang="en-US" sz="2270" spc="136" dirty="0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270" spc="136" dirty="0" err="1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assez</a:t>
            </a:r>
            <a:r>
              <a:rPr lang="en-US" sz="2270" spc="136" dirty="0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longues que pour </a:t>
            </a:r>
            <a:r>
              <a:rPr lang="en-US" sz="2270" spc="136" dirty="0" err="1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être</a:t>
            </a:r>
            <a:r>
              <a:rPr lang="en-US" sz="2270" spc="136" dirty="0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270" spc="136" dirty="0" err="1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qualifiée</a:t>
            </a:r>
            <a:r>
              <a:rPr lang="en-US" sz="2270" spc="136" dirty="0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de “safe”.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644996-D208-9856-5DE9-C21D28E2AE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87EA3FE-E902-B052-B091-E3BF33FDD704}"/>
              </a:ext>
            </a:extLst>
          </p:cNvPr>
          <p:cNvGrpSpPr/>
          <p:nvPr/>
        </p:nvGrpSpPr>
        <p:grpSpPr>
          <a:xfrm>
            <a:off x="0" y="0"/>
            <a:ext cx="8028682" cy="10287000"/>
            <a:chOff x="0" y="0"/>
            <a:chExt cx="2114550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35A75DC-35AF-B17A-A67F-359BA6125BE7}"/>
                </a:ext>
              </a:extLst>
            </p:cNvPr>
            <p:cNvSpPr/>
            <p:nvPr/>
          </p:nvSpPr>
          <p:spPr>
            <a:xfrm>
              <a:off x="0" y="0"/>
              <a:ext cx="2114550" cy="2709333"/>
            </a:xfrm>
            <a:custGeom>
              <a:avLst/>
              <a:gdLst/>
              <a:ahLst/>
              <a:cxnLst/>
              <a:rect l="l" t="t" r="r" b="b"/>
              <a:pathLst>
                <a:path w="2114550" h="2709333">
                  <a:moveTo>
                    <a:pt x="0" y="0"/>
                  </a:moveTo>
                  <a:lnTo>
                    <a:pt x="2114550" y="0"/>
                  </a:lnTo>
                  <a:lnTo>
                    <a:pt x="2114550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65CED1">
                    <a:alpha val="100000"/>
                  </a:srgbClr>
                </a:gs>
                <a:gs pos="100000">
                  <a:srgbClr val="000000">
                    <a:alpha val="100000"/>
                  </a:srgbClr>
                </a:gs>
              </a:gsLst>
              <a:lin ang="2700000"/>
            </a:gradFill>
            <a:ln cap="sq">
              <a:noFill/>
              <a:prstDash val="solid"/>
              <a:miter/>
            </a:ln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2FC25464-BF5F-1C89-370A-19CB51389202}"/>
                </a:ext>
              </a:extLst>
            </p:cNvPr>
            <p:cNvSpPr txBox="1"/>
            <p:nvPr/>
          </p:nvSpPr>
          <p:spPr>
            <a:xfrm>
              <a:off x="0" y="-57150"/>
              <a:ext cx="2114550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47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AutoShape 5">
            <a:extLst>
              <a:ext uri="{FF2B5EF4-FFF2-40B4-BE49-F238E27FC236}">
                <a16:creationId xmlns:a16="http://schemas.microsoft.com/office/drawing/2014/main" id="{CE09D695-66DA-6A34-855E-F0771BF5AF9E}"/>
              </a:ext>
            </a:extLst>
          </p:cNvPr>
          <p:cNvSpPr/>
          <p:nvPr/>
        </p:nvSpPr>
        <p:spPr>
          <a:xfrm>
            <a:off x="1761915" y="4337690"/>
            <a:ext cx="6642274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B911BCB6-3941-FEE8-85DB-FF6A063D27DD}"/>
              </a:ext>
            </a:extLst>
          </p:cNvPr>
          <p:cNvSpPr/>
          <p:nvPr/>
        </p:nvSpPr>
        <p:spPr>
          <a:xfrm>
            <a:off x="1761915" y="5928624"/>
            <a:ext cx="6642274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754FAE26-164A-ADCF-4C80-215C6436A8C2}"/>
              </a:ext>
            </a:extLst>
          </p:cNvPr>
          <p:cNvSpPr txBox="1"/>
          <p:nvPr/>
        </p:nvSpPr>
        <p:spPr>
          <a:xfrm>
            <a:off x="1761915" y="3149513"/>
            <a:ext cx="900317" cy="503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8"/>
              </a:lnSpc>
            </a:pPr>
            <a:r>
              <a:rPr lang="en-US" sz="3467" dirty="0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01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95B5E019-9B84-AF1F-1940-A23D853DD8A1}"/>
              </a:ext>
            </a:extLst>
          </p:cNvPr>
          <p:cNvSpPr txBox="1"/>
          <p:nvPr/>
        </p:nvSpPr>
        <p:spPr>
          <a:xfrm>
            <a:off x="1761915" y="4740447"/>
            <a:ext cx="900317" cy="503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8"/>
              </a:lnSpc>
            </a:pPr>
            <a:r>
              <a:rPr lang="en-US" sz="3467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02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E4BFBEF0-DF65-727C-5FB5-C5257C11FD1F}"/>
              </a:ext>
            </a:extLst>
          </p:cNvPr>
          <p:cNvSpPr txBox="1"/>
          <p:nvPr/>
        </p:nvSpPr>
        <p:spPr>
          <a:xfrm>
            <a:off x="2662232" y="3149513"/>
            <a:ext cx="2873427" cy="697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85"/>
              </a:lnSpc>
            </a:pPr>
            <a:r>
              <a:rPr lang="en-US" sz="2376" dirty="0" err="1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Qu’est-ce</a:t>
            </a:r>
            <a:r>
              <a:rPr lang="en-US" sz="2376" dirty="0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que la </a:t>
            </a:r>
            <a:r>
              <a:rPr lang="en-US" sz="2376" dirty="0" err="1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Cryptographie</a:t>
            </a:r>
            <a:r>
              <a:rPr lang="en-US" sz="2376" dirty="0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?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8CA472C8-470D-FF96-ECE7-5C22A1F52C06}"/>
              </a:ext>
            </a:extLst>
          </p:cNvPr>
          <p:cNvSpPr txBox="1"/>
          <p:nvPr/>
        </p:nvSpPr>
        <p:spPr>
          <a:xfrm>
            <a:off x="2662232" y="6406564"/>
            <a:ext cx="2873427" cy="351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85"/>
              </a:lnSpc>
            </a:pPr>
            <a:r>
              <a:rPr lang="en-US" sz="2376" dirty="0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Son importance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04E96D34-405A-2BC0-41D8-3B0E32EC8698}"/>
              </a:ext>
            </a:extLst>
          </p:cNvPr>
          <p:cNvSpPr txBox="1"/>
          <p:nvPr/>
        </p:nvSpPr>
        <p:spPr>
          <a:xfrm>
            <a:off x="9466697" y="3198068"/>
            <a:ext cx="1193117" cy="2634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077"/>
              </a:lnSpc>
              <a:spcBef>
                <a:spcPct val="0"/>
              </a:spcBef>
            </a:pPr>
            <a:r>
              <a:rPr lang="en-US" sz="1598" spc="-7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Cipher Block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C212D70A-6D4A-DA96-B135-6F1BA74E84DA}"/>
              </a:ext>
            </a:extLst>
          </p:cNvPr>
          <p:cNvSpPr txBox="1"/>
          <p:nvPr/>
        </p:nvSpPr>
        <p:spPr>
          <a:xfrm>
            <a:off x="9518789" y="6235815"/>
            <a:ext cx="1193117" cy="2634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077"/>
              </a:lnSpc>
              <a:spcBef>
                <a:spcPct val="0"/>
              </a:spcBef>
            </a:pPr>
            <a:r>
              <a:rPr lang="en-US" sz="1598" spc="-7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AKC (RSA)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F8ABD86D-9A06-B49F-09D5-68C53E59E83C}"/>
              </a:ext>
            </a:extLst>
          </p:cNvPr>
          <p:cNvSpPr txBox="1"/>
          <p:nvPr/>
        </p:nvSpPr>
        <p:spPr>
          <a:xfrm>
            <a:off x="1028700" y="996619"/>
            <a:ext cx="8115300" cy="730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42"/>
              </a:lnSpc>
            </a:pPr>
            <a:r>
              <a:rPr lang="en-US" sz="5081" dirty="0" err="1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Sommaire</a:t>
            </a:r>
            <a:endParaRPr lang="en-US" sz="5081" dirty="0">
              <a:solidFill>
                <a:srgbClr val="FFFFFF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4" name="AutoShape 14">
            <a:extLst>
              <a:ext uri="{FF2B5EF4-FFF2-40B4-BE49-F238E27FC236}">
                <a16:creationId xmlns:a16="http://schemas.microsoft.com/office/drawing/2014/main" id="{67F305AD-BA28-8AEA-B996-EECCF74CB064}"/>
              </a:ext>
            </a:extLst>
          </p:cNvPr>
          <p:cNvSpPr/>
          <p:nvPr/>
        </p:nvSpPr>
        <p:spPr>
          <a:xfrm>
            <a:off x="8060079" y="4337690"/>
            <a:ext cx="7565689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>
            <a:extLst>
              <a:ext uri="{FF2B5EF4-FFF2-40B4-BE49-F238E27FC236}">
                <a16:creationId xmlns:a16="http://schemas.microsoft.com/office/drawing/2014/main" id="{90C9CFA1-151C-F0E6-E915-14E60823760A}"/>
              </a:ext>
            </a:extLst>
          </p:cNvPr>
          <p:cNvSpPr/>
          <p:nvPr/>
        </p:nvSpPr>
        <p:spPr>
          <a:xfrm>
            <a:off x="8028682" y="5928624"/>
            <a:ext cx="7565689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6" name="Group 16">
            <a:extLst>
              <a:ext uri="{FF2B5EF4-FFF2-40B4-BE49-F238E27FC236}">
                <a16:creationId xmlns:a16="http://schemas.microsoft.com/office/drawing/2014/main" id="{F08807CB-F9B7-189F-228B-6662A79AB206}"/>
              </a:ext>
            </a:extLst>
          </p:cNvPr>
          <p:cNvGrpSpPr/>
          <p:nvPr/>
        </p:nvGrpSpPr>
        <p:grpSpPr>
          <a:xfrm>
            <a:off x="15558218" y="4150405"/>
            <a:ext cx="1411613" cy="338418"/>
            <a:chOff x="0" y="0"/>
            <a:chExt cx="465702" cy="111647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B435FF35-FD69-3AF5-36A3-083D3584FE21}"/>
                </a:ext>
              </a:extLst>
            </p:cNvPr>
            <p:cNvSpPr/>
            <p:nvPr/>
          </p:nvSpPr>
          <p:spPr>
            <a:xfrm>
              <a:off x="0" y="0"/>
              <a:ext cx="465702" cy="111647"/>
            </a:xfrm>
            <a:custGeom>
              <a:avLst/>
              <a:gdLst/>
              <a:ahLst/>
              <a:cxnLst/>
              <a:rect l="l" t="t" r="r" b="b"/>
              <a:pathLst>
                <a:path w="465702" h="111647">
                  <a:moveTo>
                    <a:pt x="55823" y="0"/>
                  </a:moveTo>
                  <a:lnTo>
                    <a:pt x="409879" y="0"/>
                  </a:lnTo>
                  <a:cubicBezTo>
                    <a:pt x="440709" y="0"/>
                    <a:pt x="465702" y="24993"/>
                    <a:pt x="465702" y="55823"/>
                  </a:cubicBezTo>
                  <a:lnTo>
                    <a:pt x="465702" y="55823"/>
                  </a:lnTo>
                  <a:cubicBezTo>
                    <a:pt x="465702" y="70629"/>
                    <a:pt x="459821" y="84828"/>
                    <a:pt x="449352" y="95296"/>
                  </a:cubicBezTo>
                  <a:cubicBezTo>
                    <a:pt x="438883" y="105765"/>
                    <a:pt x="424684" y="111647"/>
                    <a:pt x="409879" y="111647"/>
                  </a:cubicBezTo>
                  <a:lnTo>
                    <a:pt x="55823" y="111647"/>
                  </a:lnTo>
                  <a:cubicBezTo>
                    <a:pt x="24993" y="111647"/>
                    <a:pt x="0" y="86654"/>
                    <a:pt x="0" y="55823"/>
                  </a:cubicBezTo>
                  <a:lnTo>
                    <a:pt x="0" y="55823"/>
                  </a:lnTo>
                  <a:cubicBezTo>
                    <a:pt x="0" y="24993"/>
                    <a:pt x="24993" y="0"/>
                    <a:pt x="55823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65CED1">
                    <a:alpha val="100000"/>
                  </a:srgbClr>
                </a:gs>
                <a:gs pos="100000">
                  <a:srgbClr val="1F4E4F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D7F6117A-92A3-6318-80C2-5D74862D33D6}"/>
                </a:ext>
              </a:extLst>
            </p:cNvPr>
            <p:cNvSpPr txBox="1"/>
            <p:nvPr/>
          </p:nvSpPr>
          <p:spPr>
            <a:xfrm>
              <a:off x="0" y="-57150"/>
              <a:ext cx="465702" cy="1687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47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AF6E16CD-3423-5AED-1EEF-252C72BA5530}"/>
              </a:ext>
            </a:extLst>
          </p:cNvPr>
          <p:cNvGrpSpPr/>
          <p:nvPr/>
        </p:nvGrpSpPr>
        <p:grpSpPr>
          <a:xfrm>
            <a:off x="15558218" y="5741339"/>
            <a:ext cx="1411613" cy="338418"/>
            <a:chOff x="0" y="0"/>
            <a:chExt cx="465702" cy="111647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D1453257-14F0-4340-5D80-572657D9BDC2}"/>
                </a:ext>
              </a:extLst>
            </p:cNvPr>
            <p:cNvSpPr/>
            <p:nvPr/>
          </p:nvSpPr>
          <p:spPr>
            <a:xfrm>
              <a:off x="0" y="0"/>
              <a:ext cx="465702" cy="111647"/>
            </a:xfrm>
            <a:custGeom>
              <a:avLst/>
              <a:gdLst/>
              <a:ahLst/>
              <a:cxnLst/>
              <a:rect l="l" t="t" r="r" b="b"/>
              <a:pathLst>
                <a:path w="465702" h="111647">
                  <a:moveTo>
                    <a:pt x="55823" y="0"/>
                  </a:moveTo>
                  <a:lnTo>
                    <a:pt x="409879" y="0"/>
                  </a:lnTo>
                  <a:cubicBezTo>
                    <a:pt x="440709" y="0"/>
                    <a:pt x="465702" y="24993"/>
                    <a:pt x="465702" y="55823"/>
                  </a:cubicBezTo>
                  <a:lnTo>
                    <a:pt x="465702" y="55823"/>
                  </a:lnTo>
                  <a:cubicBezTo>
                    <a:pt x="465702" y="70629"/>
                    <a:pt x="459821" y="84828"/>
                    <a:pt x="449352" y="95296"/>
                  </a:cubicBezTo>
                  <a:cubicBezTo>
                    <a:pt x="438883" y="105765"/>
                    <a:pt x="424684" y="111647"/>
                    <a:pt x="409879" y="111647"/>
                  </a:cubicBezTo>
                  <a:lnTo>
                    <a:pt x="55823" y="111647"/>
                  </a:lnTo>
                  <a:cubicBezTo>
                    <a:pt x="24993" y="111647"/>
                    <a:pt x="0" y="86654"/>
                    <a:pt x="0" y="55823"/>
                  </a:cubicBezTo>
                  <a:lnTo>
                    <a:pt x="0" y="55823"/>
                  </a:lnTo>
                  <a:cubicBezTo>
                    <a:pt x="0" y="24993"/>
                    <a:pt x="24993" y="0"/>
                    <a:pt x="55823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65CED1">
                    <a:alpha val="100000"/>
                  </a:srgbClr>
                </a:gs>
                <a:gs pos="100000">
                  <a:srgbClr val="1F4E4F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DBE567EF-5F8F-2D9D-E0B6-444D291953B7}"/>
                </a:ext>
              </a:extLst>
            </p:cNvPr>
            <p:cNvSpPr txBox="1"/>
            <p:nvPr/>
          </p:nvSpPr>
          <p:spPr>
            <a:xfrm>
              <a:off x="0" y="-57150"/>
              <a:ext cx="465702" cy="1687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47"/>
                </a:lnSpc>
              </a:pPr>
              <a:endParaRPr/>
            </a:p>
          </p:txBody>
        </p:sp>
      </p:grpSp>
      <p:sp>
        <p:nvSpPr>
          <p:cNvPr id="22" name="AutoShape 22">
            <a:extLst>
              <a:ext uri="{FF2B5EF4-FFF2-40B4-BE49-F238E27FC236}">
                <a16:creationId xmlns:a16="http://schemas.microsoft.com/office/drawing/2014/main" id="{AE42585D-6329-F979-9F39-FF7322FF8C9F}"/>
              </a:ext>
            </a:extLst>
          </p:cNvPr>
          <p:cNvSpPr/>
          <p:nvPr/>
        </p:nvSpPr>
        <p:spPr>
          <a:xfrm>
            <a:off x="1761915" y="7519558"/>
            <a:ext cx="6642274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AutoShape 23">
            <a:extLst>
              <a:ext uri="{FF2B5EF4-FFF2-40B4-BE49-F238E27FC236}">
                <a16:creationId xmlns:a16="http://schemas.microsoft.com/office/drawing/2014/main" id="{88ED41E9-A957-F256-92DF-B605F001E131}"/>
              </a:ext>
            </a:extLst>
          </p:cNvPr>
          <p:cNvSpPr/>
          <p:nvPr/>
        </p:nvSpPr>
        <p:spPr>
          <a:xfrm>
            <a:off x="1761915" y="9210838"/>
            <a:ext cx="6642274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D9A62FE6-A1BD-48D9-1BDA-18CC09FB6314}"/>
              </a:ext>
            </a:extLst>
          </p:cNvPr>
          <p:cNvSpPr txBox="1"/>
          <p:nvPr/>
        </p:nvSpPr>
        <p:spPr>
          <a:xfrm>
            <a:off x="1761915" y="6331381"/>
            <a:ext cx="900317" cy="503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8"/>
              </a:lnSpc>
            </a:pPr>
            <a:r>
              <a:rPr lang="en-US" sz="3467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03</a:t>
            </a:r>
          </a:p>
        </p:txBody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82E9DA7C-EFF1-5DDE-A68C-17DDBA08FB70}"/>
              </a:ext>
            </a:extLst>
          </p:cNvPr>
          <p:cNvSpPr txBox="1"/>
          <p:nvPr/>
        </p:nvSpPr>
        <p:spPr>
          <a:xfrm>
            <a:off x="2577627" y="4784285"/>
            <a:ext cx="2873427" cy="351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85"/>
              </a:lnSpc>
            </a:pPr>
            <a:r>
              <a:rPr lang="en-US" sz="2376" dirty="0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Petit bout </a:t>
            </a:r>
            <a:r>
              <a:rPr lang="en-US" sz="2376" dirty="0" err="1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d’histoire</a:t>
            </a:r>
            <a:endParaRPr lang="en-US" sz="2376" dirty="0">
              <a:solidFill>
                <a:srgbClr val="FFFFFF"/>
              </a:solidFill>
              <a:latin typeface="HK Grotesk Medium"/>
              <a:ea typeface="HK Grotesk Medium"/>
              <a:cs typeface="HK Grotesk Medium"/>
              <a:sym typeface="HK Grotesk Medium"/>
            </a:endParaRPr>
          </a:p>
        </p:txBody>
      </p:sp>
      <p:sp>
        <p:nvSpPr>
          <p:cNvPr id="26" name="AutoShape 26">
            <a:extLst>
              <a:ext uri="{FF2B5EF4-FFF2-40B4-BE49-F238E27FC236}">
                <a16:creationId xmlns:a16="http://schemas.microsoft.com/office/drawing/2014/main" id="{D6E32B64-1D74-83C3-8DA6-AF318C2123D3}"/>
              </a:ext>
            </a:extLst>
          </p:cNvPr>
          <p:cNvSpPr/>
          <p:nvPr/>
        </p:nvSpPr>
        <p:spPr>
          <a:xfrm>
            <a:off x="8028682" y="7519558"/>
            <a:ext cx="7565689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7" name="AutoShape 27">
            <a:extLst>
              <a:ext uri="{FF2B5EF4-FFF2-40B4-BE49-F238E27FC236}">
                <a16:creationId xmlns:a16="http://schemas.microsoft.com/office/drawing/2014/main" id="{9BFAFF97-C7B5-7CF6-BB14-A07D61BB5089}"/>
              </a:ext>
            </a:extLst>
          </p:cNvPr>
          <p:cNvSpPr/>
          <p:nvPr/>
        </p:nvSpPr>
        <p:spPr>
          <a:xfrm>
            <a:off x="8028682" y="9210838"/>
            <a:ext cx="7565689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8" name="Group 28">
            <a:extLst>
              <a:ext uri="{FF2B5EF4-FFF2-40B4-BE49-F238E27FC236}">
                <a16:creationId xmlns:a16="http://schemas.microsoft.com/office/drawing/2014/main" id="{D965363D-B679-8692-9379-F253DA6AD695}"/>
              </a:ext>
            </a:extLst>
          </p:cNvPr>
          <p:cNvGrpSpPr/>
          <p:nvPr/>
        </p:nvGrpSpPr>
        <p:grpSpPr>
          <a:xfrm>
            <a:off x="15558218" y="7332273"/>
            <a:ext cx="1411613" cy="338418"/>
            <a:chOff x="0" y="0"/>
            <a:chExt cx="465702" cy="111647"/>
          </a:xfrm>
        </p:grpSpPr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C84CDA3C-82F3-D8BB-ADB4-1C8FBE08AAB3}"/>
                </a:ext>
              </a:extLst>
            </p:cNvPr>
            <p:cNvSpPr/>
            <p:nvPr/>
          </p:nvSpPr>
          <p:spPr>
            <a:xfrm>
              <a:off x="0" y="0"/>
              <a:ext cx="465702" cy="111647"/>
            </a:xfrm>
            <a:custGeom>
              <a:avLst/>
              <a:gdLst/>
              <a:ahLst/>
              <a:cxnLst/>
              <a:rect l="l" t="t" r="r" b="b"/>
              <a:pathLst>
                <a:path w="465702" h="111647">
                  <a:moveTo>
                    <a:pt x="55823" y="0"/>
                  </a:moveTo>
                  <a:lnTo>
                    <a:pt x="409879" y="0"/>
                  </a:lnTo>
                  <a:cubicBezTo>
                    <a:pt x="440709" y="0"/>
                    <a:pt x="465702" y="24993"/>
                    <a:pt x="465702" y="55823"/>
                  </a:cubicBezTo>
                  <a:lnTo>
                    <a:pt x="465702" y="55823"/>
                  </a:lnTo>
                  <a:cubicBezTo>
                    <a:pt x="465702" y="70629"/>
                    <a:pt x="459821" y="84828"/>
                    <a:pt x="449352" y="95296"/>
                  </a:cubicBezTo>
                  <a:cubicBezTo>
                    <a:pt x="438883" y="105765"/>
                    <a:pt x="424684" y="111647"/>
                    <a:pt x="409879" y="111647"/>
                  </a:cubicBezTo>
                  <a:lnTo>
                    <a:pt x="55823" y="111647"/>
                  </a:lnTo>
                  <a:cubicBezTo>
                    <a:pt x="24993" y="111647"/>
                    <a:pt x="0" y="86654"/>
                    <a:pt x="0" y="55823"/>
                  </a:cubicBezTo>
                  <a:lnTo>
                    <a:pt x="0" y="55823"/>
                  </a:lnTo>
                  <a:cubicBezTo>
                    <a:pt x="0" y="24993"/>
                    <a:pt x="24993" y="0"/>
                    <a:pt x="55823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65CED1">
                    <a:alpha val="100000"/>
                  </a:srgbClr>
                </a:gs>
                <a:gs pos="100000">
                  <a:srgbClr val="1F4E4F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id="30" name="TextBox 30">
              <a:extLst>
                <a:ext uri="{FF2B5EF4-FFF2-40B4-BE49-F238E27FC236}">
                  <a16:creationId xmlns:a16="http://schemas.microsoft.com/office/drawing/2014/main" id="{3B303B60-5ADB-0433-348B-C3A21A657441}"/>
                </a:ext>
              </a:extLst>
            </p:cNvPr>
            <p:cNvSpPr txBox="1"/>
            <p:nvPr/>
          </p:nvSpPr>
          <p:spPr>
            <a:xfrm>
              <a:off x="0" y="-57150"/>
              <a:ext cx="465702" cy="1687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47"/>
                </a:lnSpc>
              </a:pPr>
              <a:endParaRPr/>
            </a:p>
          </p:txBody>
        </p:sp>
      </p:grpSp>
      <p:grpSp>
        <p:nvGrpSpPr>
          <p:cNvPr id="31" name="Group 31">
            <a:extLst>
              <a:ext uri="{FF2B5EF4-FFF2-40B4-BE49-F238E27FC236}">
                <a16:creationId xmlns:a16="http://schemas.microsoft.com/office/drawing/2014/main" id="{B387BC4E-E832-B9C1-8017-64C75EB9EDA9}"/>
              </a:ext>
            </a:extLst>
          </p:cNvPr>
          <p:cNvGrpSpPr/>
          <p:nvPr/>
        </p:nvGrpSpPr>
        <p:grpSpPr>
          <a:xfrm>
            <a:off x="15558218" y="9023552"/>
            <a:ext cx="1411613" cy="338418"/>
            <a:chOff x="0" y="0"/>
            <a:chExt cx="465702" cy="111647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D8EB2143-C12E-DF8C-78AE-E9A1401D1C9B}"/>
                </a:ext>
              </a:extLst>
            </p:cNvPr>
            <p:cNvSpPr/>
            <p:nvPr/>
          </p:nvSpPr>
          <p:spPr>
            <a:xfrm>
              <a:off x="0" y="0"/>
              <a:ext cx="465702" cy="111647"/>
            </a:xfrm>
            <a:custGeom>
              <a:avLst/>
              <a:gdLst/>
              <a:ahLst/>
              <a:cxnLst/>
              <a:rect l="l" t="t" r="r" b="b"/>
              <a:pathLst>
                <a:path w="465702" h="111647">
                  <a:moveTo>
                    <a:pt x="55823" y="0"/>
                  </a:moveTo>
                  <a:lnTo>
                    <a:pt x="409879" y="0"/>
                  </a:lnTo>
                  <a:cubicBezTo>
                    <a:pt x="440709" y="0"/>
                    <a:pt x="465702" y="24993"/>
                    <a:pt x="465702" y="55823"/>
                  </a:cubicBezTo>
                  <a:lnTo>
                    <a:pt x="465702" y="55823"/>
                  </a:lnTo>
                  <a:cubicBezTo>
                    <a:pt x="465702" y="70629"/>
                    <a:pt x="459821" y="84828"/>
                    <a:pt x="449352" y="95296"/>
                  </a:cubicBezTo>
                  <a:cubicBezTo>
                    <a:pt x="438883" y="105765"/>
                    <a:pt x="424684" y="111647"/>
                    <a:pt x="409879" y="111647"/>
                  </a:cubicBezTo>
                  <a:lnTo>
                    <a:pt x="55823" y="111647"/>
                  </a:lnTo>
                  <a:cubicBezTo>
                    <a:pt x="24993" y="111647"/>
                    <a:pt x="0" y="86654"/>
                    <a:pt x="0" y="55823"/>
                  </a:cubicBezTo>
                  <a:lnTo>
                    <a:pt x="0" y="55823"/>
                  </a:lnTo>
                  <a:cubicBezTo>
                    <a:pt x="0" y="24993"/>
                    <a:pt x="24993" y="0"/>
                    <a:pt x="55823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65CED1">
                    <a:alpha val="100000"/>
                  </a:srgbClr>
                </a:gs>
                <a:gs pos="100000">
                  <a:srgbClr val="1F4E4F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88FDC90A-BEA7-37AB-8FD4-773AFEA74385}"/>
                </a:ext>
              </a:extLst>
            </p:cNvPr>
            <p:cNvSpPr txBox="1"/>
            <p:nvPr/>
          </p:nvSpPr>
          <p:spPr>
            <a:xfrm>
              <a:off x="0" y="-57150"/>
              <a:ext cx="465702" cy="1687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47"/>
                </a:lnSpc>
              </a:pPr>
              <a:endParaRPr/>
            </a:p>
          </p:txBody>
        </p:sp>
      </p:grpSp>
      <p:sp>
        <p:nvSpPr>
          <p:cNvPr id="34" name="TextBox 34">
            <a:extLst>
              <a:ext uri="{FF2B5EF4-FFF2-40B4-BE49-F238E27FC236}">
                <a16:creationId xmlns:a16="http://schemas.microsoft.com/office/drawing/2014/main" id="{BA798A8C-58BB-DA9E-5810-D6AEDE54EB46}"/>
              </a:ext>
            </a:extLst>
          </p:cNvPr>
          <p:cNvSpPr txBox="1"/>
          <p:nvPr/>
        </p:nvSpPr>
        <p:spPr>
          <a:xfrm>
            <a:off x="1761915" y="7922315"/>
            <a:ext cx="900317" cy="503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8"/>
              </a:lnSpc>
            </a:pPr>
            <a:r>
              <a:rPr lang="en-US" sz="3467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04</a:t>
            </a:r>
          </a:p>
        </p:txBody>
      </p:sp>
      <p:sp>
        <p:nvSpPr>
          <p:cNvPr id="35" name="TextBox 35">
            <a:extLst>
              <a:ext uri="{FF2B5EF4-FFF2-40B4-BE49-F238E27FC236}">
                <a16:creationId xmlns:a16="http://schemas.microsoft.com/office/drawing/2014/main" id="{7D307748-5BA9-052D-5ABD-7F468EE197C7}"/>
              </a:ext>
            </a:extLst>
          </p:cNvPr>
          <p:cNvSpPr txBox="1"/>
          <p:nvPr/>
        </p:nvSpPr>
        <p:spPr>
          <a:xfrm>
            <a:off x="2662232" y="7922315"/>
            <a:ext cx="2873427" cy="351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85"/>
              </a:lnSpc>
            </a:pPr>
            <a:r>
              <a:rPr lang="en-US" sz="2376" dirty="0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Les </a:t>
            </a:r>
            <a:r>
              <a:rPr lang="en-US" sz="2376" dirty="0" err="1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différents</a:t>
            </a:r>
            <a:r>
              <a:rPr lang="en-US" sz="2376" dirty="0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types</a:t>
            </a:r>
          </a:p>
        </p:txBody>
      </p:sp>
      <p:sp>
        <p:nvSpPr>
          <p:cNvPr id="36" name="TextBox 36">
            <a:extLst>
              <a:ext uri="{FF2B5EF4-FFF2-40B4-BE49-F238E27FC236}">
                <a16:creationId xmlns:a16="http://schemas.microsoft.com/office/drawing/2014/main" id="{6D679EDB-A2E3-69E5-0087-07CFB4202F8D}"/>
              </a:ext>
            </a:extLst>
          </p:cNvPr>
          <p:cNvSpPr txBox="1"/>
          <p:nvPr/>
        </p:nvSpPr>
        <p:spPr>
          <a:xfrm>
            <a:off x="9518789" y="7927094"/>
            <a:ext cx="1848077" cy="2634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077"/>
              </a:lnSpc>
              <a:spcBef>
                <a:spcPct val="0"/>
              </a:spcBef>
            </a:pPr>
            <a:r>
              <a:rPr lang="en-US" sz="1598" spc="-7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Protocoles</a:t>
            </a:r>
            <a:r>
              <a:rPr lang="en-US" sz="1598" spc="-7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SSL/TLS</a:t>
            </a:r>
          </a:p>
        </p:txBody>
      </p:sp>
      <p:sp>
        <p:nvSpPr>
          <p:cNvPr id="37" name="TextBox 37">
            <a:extLst>
              <a:ext uri="{FF2B5EF4-FFF2-40B4-BE49-F238E27FC236}">
                <a16:creationId xmlns:a16="http://schemas.microsoft.com/office/drawing/2014/main" id="{6C07CA3F-D1CE-EF5C-47E1-988605285CB0}"/>
              </a:ext>
            </a:extLst>
          </p:cNvPr>
          <p:cNvSpPr txBox="1"/>
          <p:nvPr/>
        </p:nvSpPr>
        <p:spPr>
          <a:xfrm>
            <a:off x="13633479" y="3074953"/>
            <a:ext cx="1848076" cy="5327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077"/>
              </a:lnSpc>
              <a:spcBef>
                <a:spcPct val="0"/>
              </a:spcBef>
            </a:pPr>
            <a:r>
              <a:rPr lang="en-US" sz="1598" spc="-7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La </a:t>
            </a:r>
            <a:r>
              <a:rPr lang="en-US" sz="1598" spc="-7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cryptographie</a:t>
            </a:r>
            <a:r>
              <a:rPr lang="en-US" sz="1598" spc="-7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1598" spc="-7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aujourd’hui</a:t>
            </a:r>
            <a:endParaRPr lang="en-US" sz="1598" spc="-7" dirty="0">
              <a:solidFill>
                <a:srgbClr val="343434"/>
              </a:solidFill>
              <a:latin typeface="HK Grotesk Medium"/>
              <a:ea typeface="HK Grotesk Medium"/>
              <a:cs typeface="HK Grotesk Medium"/>
              <a:sym typeface="HK Grotesk Medium"/>
            </a:endParaRPr>
          </a:p>
        </p:txBody>
      </p:sp>
      <p:sp>
        <p:nvSpPr>
          <p:cNvPr id="38" name="TextBox 7">
            <a:extLst>
              <a:ext uri="{FF2B5EF4-FFF2-40B4-BE49-F238E27FC236}">
                <a16:creationId xmlns:a16="http://schemas.microsoft.com/office/drawing/2014/main" id="{587AF64E-914E-A12C-7C36-D3EA5E4B9345}"/>
              </a:ext>
            </a:extLst>
          </p:cNvPr>
          <p:cNvSpPr txBox="1"/>
          <p:nvPr/>
        </p:nvSpPr>
        <p:spPr>
          <a:xfrm>
            <a:off x="8371144" y="3081197"/>
            <a:ext cx="900317" cy="5084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8"/>
              </a:lnSpc>
            </a:pPr>
            <a:r>
              <a:rPr lang="en-US" sz="3467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05</a:t>
            </a:r>
          </a:p>
        </p:txBody>
      </p:sp>
      <p:sp>
        <p:nvSpPr>
          <p:cNvPr id="39" name="TextBox 7">
            <a:extLst>
              <a:ext uri="{FF2B5EF4-FFF2-40B4-BE49-F238E27FC236}">
                <a16:creationId xmlns:a16="http://schemas.microsoft.com/office/drawing/2014/main" id="{21C3F5D2-3195-AC65-9741-90090A6582BF}"/>
              </a:ext>
            </a:extLst>
          </p:cNvPr>
          <p:cNvSpPr txBox="1"/>
          <p:nvPr/>
        </p:nvSpPr>
        <p:spPr>
          <a:xfrm>
            <a:off x="8352803" y="4581278"/>
            <a:ext cx="900317" cy="5084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8"/>
              </a:lnSpc>
            </a:pPr>
            <a:r>
              <a:rPr lang="en-US" sz="3467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06</a:t>
            </a:r>
          </a:p>
        </p:txBody>
      </p:sp>
      <p:sp>
        <p:nvSpPr>
          <p:cNvPr id="40" name="TextBox 7">
            <a:extLst>
              <a:ext uri="{FF2B5EF4-FFF2-40B4-BE49-F238E27FC236}">
                <a16:creationId xmlns:a16="http://schemas.microsoft.com/office/drawing/2014/main" id="{1F1045DE-57D8-B35D-205B-42D4FCA61BB5}"/>
              </a:ext>
            </a:extLst>
          </p:cNvPr>
          <p:cNvSpPr txBox="1"/>
          <p:nvPr/>
        </p:nvSpPr>
        <p:spPr>
          <a:xfrm>
            <a:off x="8404189" y="6235815"/>
            <a:ext cx="900317" cy="5084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8"/>
              </a:lnSpc>
            </a:pPr>
            <a:r>
              <a:rPr lang="en-US" sz="3467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07</a:t>
            </a:r>
          </a:p>
        </p:txBody>
      </p:sp>
      <p:sp>
        <p:nvSpPr>
          <p:cNvPr id="41" name="TextBox 7">
            <a:extLst>
              <a:ext uri="{FF2B5EF4-FFF2-40B4-BE49-F238E27FC236}">
                <a16:creationId xmlns:a16="http://schemas.microsoft.com/office/drawing/2014/main" id="{1436D5DE-6F4F-75FC-EC29-A89B8C86BBAF}"/>
              </a:ext>
            </a:extLst>
          </p:cNvPr>
          <p:cNvSpPr txBox="1"/>
          <p:nvPr/>
        </p:nvSpPr>
        <p:spPr>
          <a:xfrm>
            <a:off x="8404189" y="7856789"/>
            <a:ext cx="900317" cy="5084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8"/>
              </a:lnSpc>
            </a:pPr>
            <a:r>
              <a:rPr lang="en-US" sz="3467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08</a:t>
            </a:r>
          </a:p>
        </p:txBody>
      </p:sp>
      <p:sp>
        <p:nvSpPr>
          <p:cNvPr id="43" name="TextBox 7">
            <a:extLst>
              <a:ext uri="{FF2B5EF4-FFF2-40B4-BE49-F238E27FC236}">
                <a16:creationId xmlns:a16="http://schemas.microsoft.com/office/drawing/2014/main" id="{0C88AB25-2332-2D9E-346D-2EB4233C0467}"/>
              </a:ext>
            </a:extLst>
          </p:cNvPr>
          <p:cNvSpPr txBox="1"/>
          <p:nvPr/>
        </p:nvSpPr>
        <p:spPr>
          <a:xfrm>
            <a:off x="12733163" y="3081197"/>
            <a:ext cx="900317" cy="5084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8"/>
              </a:lnSpc>
            </a:pPr>
            <a:r>
              <a:rPr lang="en-US" sz="3467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09</a:t>
            </a:r>
          </a:p>
        </p:txBody>
      </p:sp>
      <p:sp>
        <p:nvSpPr>
          <p:cNvPr id="44" name="TextBox 11">
            <a:extLst>
              <a:ext uri="{FF2B5EF4-FFF2-40B4-BE49-F238E27FC236}">
                <a16:creationId xmlns:a16="http://schemas.microsoft.com/office/drawing/2014/main" id="{1446362F-9FB3-951A-D5D8-29C604A992DC}"/>
              </a:ext>
            </a:extLst>
          </p:cNvPr>
          <p:cNvSpPr txBox="1"/>
          <p:nvPr/>
        </p:nvSpPr>
        <p:spPr>
          <a:xfrm>
            <a:off x="13651408" y="4664225"/>
            <a:ext cx="1804814" cy="2634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077"/>
              </a:lnSpc>
              <a:spcBef>
                <a:spcPct val="0"/>
              </a:spcBef>
            </a:pPr>
            <a:r>
              <a:rPr lang="en-US" sz="1598" spc="-7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Conclusion</a:t>
            </a:r>
          </a:p>
        </p:txBody>
      </p:sp>
      <p:sp>
        <p:nvSpPr>
          <p:cNvPr id="42" name="TextBox 11">
            <a:extLst>
              <a:ext uri="{FF2B5EF4-FFF2-40B4-BE49-F238E27FC236}">
                <a16:creationId xmlns:a16="http://schemas.microsoft.com/office/drawing/2014/main" id="{B7EFF7F0-2A82-355A-468C-2D5C067BA0EF}"/>
              </a:ext>
            </a:extLst>
          </p:cNvPr>
          <p:cNvSpPr txBox="1"/>
          <p:nvPr/>
        </p:nvSpPr>
        <p:spPr>
          <a:xfrm>
            <a:off x="9523420" y="4694580"/>
            <a:ext cx="1003720" cy="2634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077"/>
              </a:lnSpc>
              <a:spcBef>
                <a:spcPct val="0"/>
              </a:spcBef>
            </a:pPr>
            <a:r>
              <a:rPr lang="en-US" sz="1598" spc="-7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SKC (AES)</a:t>
            </a:r>
          </a:p>
        </p:txBody>
      </p:sp>
      <p:sp>
        <p:nvSpPr>
          <p:cNvPr id="45" name="TextBox 7">
            <a:extLst>
              <a:ext uri="{FF2B5EF4-FFF2-40B4-BE49-F238E27FC236}">
                <a16:creationId xmlns:a16="http://schemas.microsoft.com/office/drawing/2014/main" id="{F635050B-B397-46B8-E498-7593CDF190B9}"/>
              </a:ext>
            </a:extLst>
          </p:cNvPr>
          <p:cNvSpPr txBox="1"/>
          <p:nvPr/>
        </p:nvSpPr>
        <p:spPr>
          <a:xfrm>
            <a:off x="12733162" y="4541722"/>
            <a:ext cx="900317" cy="5084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8"/>
              </a:lnSpc>
            </a:pPr>
            <a:r>
              <a:rPr lang="en-US" sz="3467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039944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25" y="8141930"/>
            <a:ext cx="18277775" cy="2145070"/>
            <a:chOff x="0" y="0"/>
            <a:chExt cx="4813900" cy="5649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3900" cy="564957"/>
            </a:xfrm>
            <a:custGeom>
              <a:avLst/>
              <a:gdLst/>
              <a:ahLst/>
              <a:cxnLst/>
              <a:rect l="l" t="t" r="r" b="b"/>
              <a:pathLst>
                <a:path w="4813900" h="564957">
                  <a:moveTo>
                    <a:pt x="0" y="0"/>
                  </a:moveTo>
                  <a:lnTo>
                    <a:pt x="4813900" y="0"/>
                  </a:lnTo>
                  <a:lnTo>
                    <a:pt x="4813900" y="564957"/>
                  </a:lnTo>
                  <a:lnTo>
                    <a:pt x="0" y="564957"/>
                  </a:lnTo>
                  <a:close/>
                </a:path>
              </a:pathLst>
            </a:custGeom>
            <a:gradFill rotWithShape="1">
              <a:gsLst>
                <a:gs pos="0">
                  <a:srgbClr val="65CED1">
                    <a:alpha val="100000"/>
                  </a:srgbClr>
                </a:gs>
                <a:gs pos="100000">
                  <a:srgbClr val="000000">
                    <a:alpha val="100000"/>
                  </a:srgbClr>
                </a:gs>
              </a:gsLst>
              <a:lin ang="2700000"/>
            </a:gra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813900" cy="6221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47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213955" y="1661714"/>
            <a:ext cx="8773902" cy="1487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76"/>
              </a:lnSpc>
            </a:pPr>
            <a:r>
              <a:rPr lang="en-US" sz="5112" dirty="0" err="1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Qu’est-ce</a:t>
            </a:r>
            <a:r>
              <a:rPr lang="en-US" sz="5112" dirty="0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 que la </a:t>
            </a:r>
            <a:r>
              <a:rPr lang="en-US" sz="5112" dirty="0" err="1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cryptographie</a:t>
            </a:r>
            <a:r>
              <a:rPr lang="en-US" sz="5112" dirty="0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 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85241" y="4436118"/>
            <a:ext cx="9420545" cy="12157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78"/>
              </a:lnSpc>
            </a:pPr>
            <a:r>
              <a:rPr lang="en-US" sz="2270" spc="136" dirty="0" err="1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Définition</a:t>
            </a:r>
            <a:r>
              <a:rPr lang="en-US" sz="2270" spc="136" dirty="0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: Ensemble des proceeds </a:t>
            </a:r>
            <a:r>
              <a:rPr lang="en-US" sz="2270" spc="136" dirty="0" err="1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visant</a:t>
            </a:r>
            <a:r>
              <a:rPr lang="en-US" sz="2270" spc="136" dirty="0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à </a:t>
            </a:r>
            <a:r>
              <a:rPr lang="en-US" sz="2270" spc="136" dirty="0" err="1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crypter</a:t>
            </a:r>
            <a:r>
              <a:rPr lang="en-US" sz="2270" spc="136" dirty="0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des </a:t>
            </a:r>
            <a:r>
              <a:rPr lang="en-US" sz="2270" spc="136" dirty="0" err="1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informations</a:t>
            </a:r>
            <a:r>
              <a:rPr lang="en-US" sz="2270" spc="136" dirty="0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pour </a:t>
            </a:r>
            <a:r>
              <a:rPr lang="en-US" sz="2270" spc="136" dirty="0" err="1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en</a:t>
            </a:r>
            <a:r>
              <a:rPr lang="en-US" sz="2270" spc="136" dirty="0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assurer la </a:t>
            </a:r>
            <a:r>
              <a:rPr lang="en-US" sz="2270" spc="136" dirty="0" err="1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confidentialité</a:t>
            </a:r>
            <a:r>
              <a:rPr lang="en-US" sz="2270" spc="136" dirty="0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entre </a:t>
            </a:r>
            <a:r>
              <a:rPr lang="en-US" sz="2270" spc="136" dirty="0" err="1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l’émetteur</a:t>
            </a:r>
            <a:r>
              <a:rPr lang="en-US" sz="2270" spc="136" dirty="0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et le </a:t>
            </a:r>
            <a:r>
              <a:rPr lang="en-US" sz="2270" spc="136" dirty="0" err="1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destinataire</a:t>
            </a:r>
            <a:r>
              <a:rPr lang="en-US" sz="2270" spc="136" dirty="0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.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8AC4078-CE50-2CE4-6DB4-CA969D9B7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1661714"/>
            <a:ext cx="7714902" cy="501015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EECBB1F-AE0E-6795-EDC2-D6D1B1B505E2}"/>
              </a:ext>
            </a:extLst>
          </p:cNvPr>
          <p:cNvSpPr txBox="1"/>
          <p:nvPr/>
        </p:nvSpPr>
        <p:spPr>
          <a:xfrm>
            <a:off x="581230" y="6183183"/>
            <a:ext cx="5334000" cy="1140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270" b="1" dirty="0" err="1"/>
              <a:t>Cipher</a:t>
            </a:r>
            <a:r>
              <a:rPr lang="fr-BE" sz="2270" b="1" dirty="0"/>
              <a:t> = Cryptogramme</a:t>
            </a:r>
          </a:p>
          <a:p>
            <a:r>
              <a:rPr lang="fr-BE" sz="2270" b="1" dirty="0" err="1"/>
              <a:t>Plaintext</a:t>
            </a:r>
            <a:r>
              <a:rPr lang="fr-BE" sz="2270" b="1" dirty="0"/>
              <a:t> = texte clair</a:t>
            </a:r>
          </a:p>
          <a:p>
            <a:r>
              <a:rPr lang="fr-BE" sz="2270" b="1" dirty="0" err="1"/>
              <a:t>Ciphertext</a:t>
            </a:r>
            <a:r>
              <a:rPr lang="fr-BE" sz="2270" b="1" dirty="0"/>
              <a:t> = texte chiffré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8028682" cy="10287000"/>
            <a:chOff x="0" y="0"/>
            <a:chExt cx="2114550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14550" cy="2709333"/>
            </a:xfrm>
            <a:custGeom>
              <a:avLst/>
              <a:gdLst/>
              <a:ahLst/>
              <a:cxnLst/>
              <a:rect l="l" t="t" r="r" b="b"/>
              <a:pathLst>
                <a:path w="2114550" h="2709333">
                  <a:moveTo>
                    <a:pt x="0" y="0"/>
                  </a:moveTo>
                  <a:lnTo>
                    <a:pt x="2114550" y="0"/>
                  </a:lnTo>
                  <a:lnTo>
                    <a:pt x="2114550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65CED1">
                    <a:alpha val="100000"/>
                  </a:srgbClr>
                </a:gs>
                <a:gs pos="100000">
                  <a:srgbClr val="000000">
                    <a:alpha val="100000"/>
                  </a:srgbClr>
                </a:gs>
              </a:gsLst>
              <a:lin ang="2700000"/>
            </a:gra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114550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47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1761915" y="4337690"/>
            <a:ext cx="6642274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1761915" y="5928624"/>
            <a:ext cx="6642274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7"/>
          <p:cNvSpPr txBox="1"/>
          <p:nvPr/>
        </p:nvSpPr>
        <p:spPr>
          <a:xfrm>
            <a:off x="1318169" y="3149513"/>
            <a:ext cx="1344063" cy="5084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18"/>
              </a:lnSpc>
            </a:pPr>
            <a:r>
              <a:rPr lang="en-US" sz="3467" dirty="0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-1900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524001" y="4740447"/>
            <a:ext cx="1138232" cy="5084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18"/>
              </a:lnSpc>
            </a:pPr>
            <a:r>
              <a:rPr lang="en-US" sz="3467" dirty="0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-100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662232" y="3199415"/>
            <a:ext cx="2873427" cy="351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85"/>
              </a:lnSpc>
            </a:pPr>
            <a:r>
              <a:rPr lang="en-US" sz="2376" dirty="0" err="1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Egypte</a:t>
            </a:r>
            <a:r>
              <a:rPr lang="en-US" sz="2376" dirty="0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376" dirty="0" err="1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ancienne</a:t>
            </a:r>
            <a:endParaRPr lang="en-US" sz="2376" dirty="0">
              <a:solidFill>
                <a:srgbClr val="FFFFFF"/>
              </a:solidFill>
              <a:latin typeface="HK Grotesk Medium"/>
              <a:ea typeface="HK Grotesk Medium"/>
              <a:cs typeface="HK Grotesk Medium"/>
              <a:sym typeface="HK Grotesk Medium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662232" y="4811714"/>
            <a:ext cx="2873427" cy="351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85"/>
              </a:lnSpc>
            </a:pPr>
            <a:r>
              <a:rPr lang="en-US" sz="2376" dirty="0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Empire Romain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597480" y="3139988"/>
            <a:ext cx="6900797" cy="532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77"/>
              </a:lnSpc>
              <a:spcBef>
                <a:spcPct val="0"/>
              </a:spcBef>
            </a:pPr>
            <a:r>
              <a:rPr lang="en-US" sz="1598" spc="-7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Certains</a:t>
            </a:r>
            <a:r>
              <a:rPr lang="en-US" sz="1598" spc="-7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experts </a:t>
            </a:r>
            <a:r>
              <a:rPr lang="en-US" sz="1598" spc="-7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affirme</a:t>
            </a:r>
            <a:r>
              <a:rPr lang="en-US" sz="1598" spc="-7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que la </a:t>
            </a:r>
            <a:r>
              <a:rPr lang="en-US" sz="1598" spc="-7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cryptographie</a:t>
            </a:r>
            <a:r>
              <a:rPr lang="en-US" sz="1598" spc="-7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1598" spc="-7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est</a:t>
            </a:r>
            <a:r>
              <a:rPr lang="en-US" sz="1598" spc="-7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1598" spc="-7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apparue</a:t>
            </a:r>
            <a:r>
              <a:rPr lang="en-US" sz="1598" spc="-7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peu de temps après </a:t>
            </a:r>
            <a:r>
              <a:rPr lang="en-US" sz="1598" spc="-7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l’invention</a:t>
            </a:r>
            <a:r>
              <a:rPr lang="en-US" sz="1598" spc="-7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de </a:t>
            </a:r>
            <a:r>
              <a:rPr lang="en-US" sz="1598" spc="-7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l’écriture</a:t>
            </a:r>
            <a:r>
              <a:rPr lang="en-US" sz="1598" spc="-7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597480" y="4663950"/>
            <a:ext cx="6900797" cy="802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77"/>
              </a:lnSpc>
              <a:spcBef>
                <a:spcPct val="0"/>
              </a:spcBef>
            </a:pPr>
            <a:r>
              <a:rPr lang="en-US" sz="1598" spc="-7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Julius Caesar </a:t>
            </a:r>
            <a:r>
              <a:rPr lang="en-US" sz="1598" spc="-7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était</a:t>
            </a:r>
            <a:r>
              <a:rPr lang="en-US" sz="1598" spc="-7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1598" spc="-7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connu</a:t>
            </a:r>
            <a:r>
              <a:rPr lang="en-US" sz="1598" spc="-7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pour utilizer </a:t>
            </a:r>
            <a:r>
              <a:rPr lang="en-US" sz="1598" spc="-7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une</a:t>
            </a:r>
            <a:r>
              <a:rPr lang="en-US" sz="1598" spc="-7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1598" spc="-7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forme</a:t>
            </a:r>
            <a:r>
              <a:rPr lang="en-US" sz="1598" spc="-7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de </a:t>
            </a:r>
            <a:r>
              <a:rPr lang="en-US" sz="1598" spc="-7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cryptographie</a:t>
            </a:r>
            <a:r>
              <a:rPr lang="en-US" sz="1598" spc="-7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pour le transport de message à </a:t>
            </a:r>
            <a:r>
              <a:rPr lang="en-US" sz="1598" spc="-7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ses</a:t>
            </a:r>
            <a:r>
              <a:rPr lang="en-US" sz="1598" spc="-7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1598" spc="-7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generaux</a:t>
            </a:r>
            <a:r>
              <a:rPr lang="en-US" sz="1598" spc="-7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au front. Ce </a:t>
            </a:r>
            <a:r>
              <a:rPr lang="en-US" sz="1598" spc="-7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chiffrement</a:t>
            </a:r>
            <a:r>
              <a:rPr lang="en-US" sz="1598" spc="-7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par substitution </a:t>
            </a:r>
            <a:r>
              <a:rPr lang="en-US" sz="1598" spc="-7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est</a:t>
            </a:r>
            <a:r>
              <a:rPr lang="en-US" sz="1598" spc="-7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1598" spc="-7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aujourd’hui</a:t>
            </a:r>
            <a:r>
              <a:rPr lang="en-US" sz="1598" spc="-7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1598" spc="-7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appelé</a:t>
            </a:r>
            <a:r>
              <a:rPr lang="en-US" sz="1598" spc="-7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“</a:t>
            </a:r>
            <a:r>
              <a:rPr lang="en-US" sz="1598" spc="-7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Chiffrement</a:t>
            </a:r>
            <a:r>
              <a:rPr lang="en-US" sz="1598" spc="-7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de Caesar”.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94212" y="1092749"/>
            <a:ext cx="8115300" cy="730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42"/>
              </a:lnSpc>
            </a:pPr>
            <a:r>
              <a:rPr lang="en-US" sz="5081" dirty="0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Petit bout </a:t>
            </a:r>
            <a:r>
              <a:rPr lang="en-US" sz="5081" dirty="0" err="1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d’histoire</a:t>
            </a:r>
            <a:endParaRPr lang="en-US" sz="5081" dirty="0">
              <a:solidFill>
                <a:srgbClr val="FFFFFF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8028682" y="4337690"/>
            <a:ext cx="7565689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>
            <a:off x="8028682" y="5928624"/>
            <a:ext cx="7565689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6" name="Group 16"/>
          <p:cNvGrpSpPr/>
          <p:nvPr/>
        </p:nvGrpSpPr>
        <p:grpSpPr>
          <a:xfrm>
            <a:off x="15558218" y="4150405"/>
            <a:ext cx="1411613" cy="338418"/>
            <a:chOff x="0" y="0"/>
            <a:chExt cx="465702" cy="111647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65702" cy="111647"/>
            </a:xfrm>
            <a:custGeom>
              <a:avLst/>
              <a:gdLst/>
              <a:ahLst/>
              <a:cxnLst/>
              <a:rect l="l" t="t" r="r" b="b"/>
              <a:pathLst>
                <a:path w="465702" h="111647">
                  <a:moveTo>
                    <a:pt x="55823" y="0"/>
                  </a:moveTo>
                  <a:lnTo>
                    <a:pt x="409879" y="0"/>
                  </a:lnTo>
                  <a:cubicBezTo>
                    <a:pt x="440709" y="0"/>
                    <a:pt x="465702" y="24993"/>
                    <a:pt x="465702" y="55823"/>
                  </a:cubicBezTo>
                  <a:lnTo>
                    <a:pt x="465702" y="55823"/>
                  </a:lnTo>
                  <a:cubicBezTo>
                    <a:pt x="465702" y="70629"/>
                    <a:pt x="459821" y="84828"/>
                    <a:pt x="449352" y="95296"/>
                  </a:cubicBezTo>
                  <a:cubicBezTo>
                    <a:pt x="438883" y="105765"/>
                    <a:pt x="424684" y="111647"/>
                    <a:pt x="409879" y="111647"/>
                  </a:cubicBezTo>
                  <a:lnTo>
                    <a:pt x="55823" y="111647"/>
                  </a:lnTo>
                  <a:cubicBezTo>
                    <a:pt x="24993" y="111647"/>
                    <a:pt x="0" y="86654"/>
                    <a:pt x="0" y="55823"/>
                  </a:cubicBezTo>
                  <a:lnTo>
                    <a:pt x="0" y="55823"/>
                  </a:lnTo>
                  <a:cubicBezTo>
                    <a:pt x="0" y="24993"/>
                    <a:pt x="24993" y="0"/>
                    <a:pt x="55823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65CED1">
                    <a:alpha val="100000"/>
                  </a:srgbClr>
                </a:gs>
                <a:gs pos="100000">
                  <a:srgbClr val="1F4E4F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465702" cy="1687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47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5558218" y="5741339"/>
            <a:ext cx="1411613" cy="338418"/>
            <a:chOff x="0" y="0"/>
            <a:chExt cx="465702" cy="11164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65702" cy="111647"/>
            </a:xfrm>
            <a:custGeom>
              <a:avLst/>
              <a:gdLst/>
              <a:ahLst/>
              <a:cxnLst/>
              <a:rect l="l" t="t" r="r" b="b"/>
              <a:pathLst>
                <a:path w="465702" h="111647">
                  <a:moveTo>
                    <a:pt x="55823" y="0"/>
                  </a:moveTo>
                  <a:lnTo>
                    <a:pt x="409879" y="0"/>
                  </a:lnTo>
                  <a:cubicBezTo>
                    <a:pt x="440709" y="0"/>
                    <a:pt x="465702" y="24993"/>
                    <a:pt x="465702" y="55823"/>
                  </a:cubicBezTo>
                  <a:lnTo>
                    <a:pt x="465702" y="55823"/>
                  </a:lnTo>
                  <a:cubicBezTo>
                    <a:pt x="465702" y="70629"/>
                    <a:pt x="459821" y="84828"/>
                    <a:pt x="449352" y="95296"/>
                  </a:cubicBezTo>
                  <a:cubicBezTo>
                    <a:pt x="438883" y="105765"/>
                    <a:pt x="424684" y="111647"/>
                    <a:pt x="409879" y="111647"/>
                  </a:cubicBezTo>
                  <a:lnTo>
                    <a:pt x="55823" y="111647"/>
                  </a:lnTo>
                  <a:cubicBezTo>
                    <a:pt x="24993" y="111647"/>
                    <a:pt x="0" y="86654"/>
                    <a:pt x="0" y="55823"/>
                  </a:cubicBezTo>
                  <a:lnTo>
                    <a:pt x="0" y="55823"/>
                  </a:lnTo>
                  <a:cubicBezTo>
                    <a:pt x="0" y="24993"/>
                    <a:pt x="24993" y="0"/>
                    <a:pt x="55823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65CED1">
                    <a:alpha val="100000"/>
                  </a:srgbClr>
                </a:gs>
                <a:gs pos="100000">
                  <a:srgbClr val="1F4E4F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id="21" name="TextBox 21"/>
            <p:cNvSpPr txBox="1"/>
            <p:nvPr/>
          </p:nvSpPr>
          <p:spPr>
            <a:xfrm>
              <a:off x="0" y="-57150"/>
              <a:ext cx="465702" cy="1687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47"/>
                </a:lnSpc>
              </a:pPr>
              <a:endParaRPr/>
            </a:p>
          </p:txBody>
        </p:sp>
      </p:grpSp>
      <p:sp>
        <p:nvSpPr>
          <p:cNvPr id="22" name="AutoShape 22"/>
          <p:cNvSpPr/>
          <p:nvPr/>
        </p:nvSpPr>
        <p:spPr>
          <a:xfrm>
            <a:off x="1761915" y="7519558"/>
            <a:ext cx="6642274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AutoShape 23"/>
          <p:cNvSpPr/>
          <p:nvPr/>
        </p:nvSpPr>
        <p:spPr>
          <a:xfrm>
            <a:off x="1761915" y="9210838"/>
            <a:ext cx="6642274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TextBox 24"/>
          <p:cNvSpPr txBox="1"/>
          <p:nvPr/>
        </p:nvSpPr>
        <p:spPr>
          <a:xfrm>
            <a:off x="1089883" y="6307727"/>
            <a:ext cx="1344064" cy="5084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18"/>
              </a:lnSpc>
            </a:pPr>
            <a:r>
              <a:rPr lang="en-US" sz="3467" dirty="0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16ème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662232" y="6402647"/>
            <a:ext cx="2873427" cy="351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85"/>
              </a:lnSpc>
            </a:pPr>
            <a:r>
              <a:rPr lang="en-US" sz="2376" dirty="0" err="1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Moyen-Âge</a:t>
            </a:r>
            <a:endParaRPr lang="en-US" sz="2376" dirty="0">
              <a:solidFill>
                <a:srgbClr val="FFFFFF"/>
              </a:solidFill>
              <a:latin typeface="HK Grotesk Medium"/>
              <a:ea typeface="HK Grotesk Medium"/>
              <a:cs typeface="HK Grotesk Medium"/>
              <a:sym typeface="HK Grotesk Medium"/>
            </a:endParaRPr>
          </a:p>
        </p:txBody>
      </p:sp>
      <p:sp>
        <p:nvSpPr>
          <p:cNvPr id="26" name="AutoShape 26"/>
          <p:cNvSpPr/>
          <p:nvPr/>
        </p:nvSpPr>
        <p:spPr>
          <a:xfrm>
            <a:off x="8028682" y="7519558"/>
            <a:ext cx="7565689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7" name="AutoShape 27"/>
          <p:cNvSpPr/>
          <p:nvPr/>
        </p:nvSpPr>
        <p:spPr>
          <a:xfrm>
            <a:off x="8028682" y="9210838"/>
            <a:ext cx="7565689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8" name="Group 28"/>
          <p:cNvGrpSpPr/>
          <p:nvPr/>
        </p:nvGrpSpPr>
        <p:grpSpPr>
          <a:xfrm>
            <a:off x="15558218" y="7332273"/>
            <a:ext cx="1411613" cy="338418"/>
            <a:chOff x="0" y="0"/>
            <a:chExt cx="465702" cy="111647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465702" cy="111647"/>
            </a:xfrm>
            <a:custGeom>
              <a:avLst/>
              <a:gdLst/>
              <a:ahLst/>
              <a:cxnLst/>
              <a:rect l="l" t="t" r="r" b="b"/>
              <a:pathLst>
                <a:path w="465702" h="111647">
                  <a:moveTo>
                    <a:pt x="55823" y="0"/>
                  </a:moveTo>
                  <a:lnTo>
                    <a:pt x="409879" y="0"/>
                  </a:lnTo>
                  <a:cubicBezTo>
                    <a:pt x="440709" y="0"/>
                    <a:pt x="465702" y="24993"/>
                    <a:pt x="465702" y="55823"/>
                  </a:cubicBezTo>
                  <a:lnTo>
                    <a:pt x="465702" y="55823"/>
                  </a:lnTo>
                  <a:cubicBezTo>
                    <a:pt x="465702" y="70629"/>
                    <a:pt x="459821" y="84828"/>
                    <a:pt x="449352" y="95296"/>
                  </a:cubicBezTo>
                  <a:cubicBezTo>
                    <a:pt x="438883" y="105765"/>
                    <a:pt x="424684" y="111647"/>
                    <a:pt x="409879" y="111647"/>
                  </a:cubicBezTo>
                  <a:lnTo>
                    <a:pt x="55823" y="111647"/>
                  </a:lnTo>
                  <a:cubicBezTo>
                    <a:pt x="24993" y="111647"/>
                    <a:pt x="0" y="86654"/>
                    <a:pt x="0" y="55823"/>
                  </a:cubicBezTo>
                  <a:lnTo>
                    <a:pt x="0" y="55823"/>
                  </a:lnTo>
                  <a:cubicBezTo>
                    <a:pt x="0" y="24993"/>
                    <a:pt x="24993" y="0"/>
                    <a:pt x="55823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65CED1">
                    <a:alpha val="100000"/>
                  </a:srgbClr>
                </a:gs>
                <a:gs pos="100000">
                  <a:srgbClr val="1F4E4F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id="30" name="TextBox 30"/>
            <p:cNvSpPr txBox="1"/>
            <p:nvPr/>
          </p:nvSpPr>
          <p:spPr>
            <a:xfrm>
              <a:off x="0" y="-57150"/>
              <a:ext cx="465702" cy="1687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47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5558218" y="9023552"/>
            <a:ext cx="1411613" cy="338418"/>
            <a:chOff x="0" y="0"/>
            <a:chExt cx="465702" cy="111647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465702" cy="111647"/>
            </a:xfrm>
            <a:custGeom>
              <a:avLst/>
              <a:gdLst/>
              <a:ahLst/>
              <a:cxnLst/>
              <a:rect l="l" t="t" r="r" b="b"/>
              <a:pathLst>
                <a:path w="465702" h="111647">
                  <a:moveTo>
                    <a:pt x="55823" y="0"/>
                  </a:moveTo>
                  <a:lnTo>
                    <a:pt x="409879" y="0"/>
                  </a:lnTo>
                  <a:cubicBezTo>
                    <a:pt x="440709" y="0"/>
                    <a:pt x="465702" y="24993"/>
                    <a:pt x="465702" y="55823"/>
                  </a:cubicBezTo>
                  <a:lnTo>
                    <a:pt x="465702" y="55823"/>
                  </a:lnTo>
                  <a:cubicBezTo>
                    <a:pt x="465702" y="70629"/>
                    <a:pt x="459821" y="84828"/>
                    <a:pt x="449352" y="95296"/>
                  </a:cubicBezTo>
                  <a:cubicBezTo>
                    <a:pt x="438883" y="105765"/>
                    <a:pt x="424684" y="111647"/>
                    <a:pt x="409879" y="111647"/>
                  </a:cubicBezTo>
                  <a:lnTo>
                    <a:pt x="55823" y="111647"/>
                  </a:lnTo>
                  <a:cubicBezTo>
                    <a:pt x="24993" y="111647"/>
                    <a:pt x="0" y="86654"/>
                    <a:pt x="0" y="55823"/>
                  </a:cubicBezTo>
                  <a:lnTo>
                    <a:pt x="0" y="55823"/>
                  </a:lnTo>
                  <a:cubicBezTo>
                    <a:pt x="0" y="24993"/>
                    <a:pt x="24993" y="0"/>
                    <a:pt x="55823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65CED1">
                    <a:alpha val="100000"/>
                  </a:srgbClr>
                </a:gs>
                <a:gs pos="100000">
                  <a:srgbClr val="1F4E4F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id="33" name="TextBox 33"/>
            <p:cNvSpPr txBox="1"/>
            <p:nvPr/>
          </p:nvSpPr>
          <p:spPr>
            <a:xfrm>
              <a:off x="0" y="-57150"/>
              <a:ext cx="465702" cy="1687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47"/>
                </a:lnSpc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1089883" y="7922315"/>
            <a:ext cx="1344064" cy="5084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18"/>
              </a:lnSpc>
            </a:pPr>
            <a:r>
              <a:rPr lang="en-US" sz="3467" dirty="0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20ème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2662232" y="7993580"/>
            <a:ext cx="2873427" cy="351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85"/>
              </a:lnSpc>
            </a:pPr>
            <a:r>
              <a:rPr lang="en-US" sz="2376" dirty="0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Contemporain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8621543" y="6115910"/>
            <a:ext cx="6900797" cy="13406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77"/>
              </a:lnSpc>
              <a:spcBef>
                <a:spcPct val="0"/>
              </a:spcBef>
            </a:pPr>
            <a:r>
              <a:rPr lang="en-US" sz="1598" spc="-7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Blaise de Vigenère a </a:t>
            </a:r>
            <a:r>
              <a:rPr lang="en-US" sz="1598" spc="-7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créé</a:t>
            </a:r>
            <a:r>
              <a:rPr lang="en-US" sz="1598" spc="-7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un </a:t>
            </a:r>
            <a:r>
              <a:rPr lang="en-US" sz="1598" spc="-7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chiffrement</a:t>
            </a:r>
            <a:r>
              <a:rPr lang="en-US" sz="1598" spc="-7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1598" spc="-7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où</a:t>
            </a:r>
            <a:r>
              <a:rPr lang="en-US" sz="1598" spc="-7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1598" spc="-7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chaque</a:t>
            </a:r>
            <a:r>
              <a:rPr lang="en-US" sz="1598" spc="-7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1598" spc="-7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lettre</a:t>
            </a:r>
            <a:r>
              <a:rPr lang="en-US" sz="1598" spc="-7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1598" spc="-7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avait</a:t>
            </a:r>
            <a:r>
              <a:rPr lang="en-US" sz="1598" spc="-7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1598" spc="-7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sa</a:t>
            </a:r>
            <a:r>
              <a:rPr lang="en-US" sz="1598" spc="-7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propre </a:t>
            </a:r>
            <a:r>
              <a:rPr lang="en-US" sz="1598" spc="-7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clé</a:t>
            </a:r>
            <a:r>
              <a:rPr lang="en-US" sz="1598" spc="-7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.</a:t>
            </a:r>
          </a:p>
          <a:p>
            <a:pPr marL="0" lvl="0" indent="0" algn="l">
              <a:lnSpc>
                <a:spcPts val="2077"/>
              </a:lnSpc>
              <a:spcBef>
                <a:spcPct val="0"/>
              </a:spcBef>
            </a:pPr>
            <a:endParaRPr lang="en-US" sz="1598" spc="-7" dirty="0">
              <a:solidFill>
                <a:srgbClr val="343434"/>
              </a:solidFill>
              <a:latin typeface="HK Grotesk Medium"/>
              <a:ea typeface="HK Grotesk Medium"/>
              <a:cs typeface="HK Grotesk Medium"/>
              <a:sym typeface="HK Grotesk Medium"/>
            </a:endParaRPr>
          </a:p>
          <a:p>
            <a:pPr marL="0" lvl="0" indent="0" algn="l">
              <a:lnSpc>
                <a:spcPts val="2077"/>
              </a:lnSpc>
              <a:spcBef>
                <a:spcPct val="0"/>
              </a:spcBef>
            </a:pPr>
            <a:r>
              <a:rPr lang="en-US" sz="1598" spc="-7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K = CRYPTOCRYPTO</a:t>
            </a:r>
          </a:p>
          <a:p>
            <a:pPr marL="0" lvl="0" indent="0" algn="l">
              <a:lnSpc>
                <a:spcPts val="2077"/>
              </a:lnSpc>
              <a:spcBef>
                <a:spcPct val="0"/>
              </a:spcBef>
            </a:pPr>
            <a:r>
              <a:rPr lang="en-US" sz="1598" spc="-7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M= BONNEJOURNEE</a:t>
            </a:r>
          </a:p>
          <a:p>
            <a:pPr marL="0" lvl="0" indent="0" algn="l">
              <a:lnSpc>
                <a:spcPts val="2077"/>
              </a:lnSpc>
              <a:spcBef>
                <a:spcPct val="0"/>
              </a:spcBef>
            </a:pPr>
            <a:r>
              <a:rPr lang="en-US" sz="1598" spc="-7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C= DFLCGXQLQRXS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8597480" y="7849327"/>
            <a:ext cx="6900797" cy="13406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77"/>
              </a:lnSpc>
              <a:spcBef>
                <a:spcPct val="0"/>
              </a:spcBef>
            </a:pPr>
            <a:r>
              <a:rPr lang="en-US" sz="1598" spc="-7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Jusqu’à</a:t>
            </a:r>
            <a:r>
              <a:rPr lang="en-US" sz="1598" spc="-7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la deuxième guerre </a:t>
            </a:r>
            <a:r>
              <a:rPr lang="en-US" sz="1598" spc="-7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mondiale</a:t>
            </a:r>
            <a:r>
              <a:rPr lang="en-US" sz="1598" spc="-7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les </a:t>
            </a:r>
            <a:r>
              <a:rPr lang="en-US" sz="1598" spc="-7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méthodes</a:t>
            </a:r>
            <a:r>
              <a:rPr lang="en-US" sz="1598" spc="-7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de </a:t>
            </a:r>
            <a:r>
              <a:rPr lang="en-US" sz="1598" spc="-7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cryptages</a:t>
            </a:r>
            <a:r>
              <a:rPr lang="en-US" sz="1598" spc="-7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1598" spc="-7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étaient</a:t>
            </a:r>
            <a:r>
              <a:rPr lang="en-US" sz="1598" spc="-7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1598" spc="-7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principalement</a:t>
            </a:r>
            <a:r>
              <a:rPr lang="en-US" sz="1598" spc="-7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1598" spc="-7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utilisées</a:t>
            </a:r>
            <a:r>
              <a:rPr lang="en-US" sz="1598" spc="-7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au </a:t>
            </a:r>
            <a:r>
              <a:rPr lang="en-US" sz="1598" spc="-7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niveau</a:t>
            </a:r>
            <a:r>
              <a:rPr lang="en-US" sz="1598" spc="-7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1598" spc="-7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militaire</a:t>
            </a:r>
            <a:r>
              <a:rPr lang="en-US" sz="1598" spc="-7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1598" spc="-7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mais</a:t>
            </a:r>
            <a:r>
              <a:rPr lang="en-US" sz="1598" spc="-7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les techniques </a:t>
            </a:r>
            <a:r>
              <a:rPr lang="en-US" sz="1598" spc="-7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ont</a:t>
            </a:r>
            <a:r>
              <a:rPr lang="en-US" sz="1598" spc="-7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1598" spc="-7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commencées</a:t>
            </a:r>
            <a:r>
              <a:rPr lang="en-US" sz="1598" spc="-7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à </a:t>
            </a:r>
            <a:r>
              <a:rPr lang="en-US" sz="1598" spc="-7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attirer</a:t>
            </a:r>
            <a:r>
              <a:rPr lang="en-US" sz="1598" spc="-7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les </a:t>
            </a:r>
            <a:r>
              <a:rPr lang="en-US" sz="1598" spc="-7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commercants</a:t>
            </a:r>
            <a:r>
              <a:rPr lang="en-US" sz="1598" spc="-7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pour </a:t>
            </a:r>
            <a:r>
              <a:rPr lang="en-US" sz="1598" spc="-7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protégers</a:t>
            </a:r>
            <a:r>
              <a:rPr lang="en-US" sz="1598" spc="-7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1598" spc="-7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leurs</a:t>
            </a:r>
            <a:r>
              <a:rPr lang="en-US" sz="1598" spc="-7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données des </a:t>
            </a:r>
            <a:r>
              <a:rPr lang="en-US" sz="1598" spc="-7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concurents</a:t>
            </a:r>
            <a:r>
              <a:rPr lang="en-US" sz="1598" spc="-7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. En 1970 IBM </a:t>
            </a:r>
            <a:r>
              <a:rPr lang="en-US" sz="1598" spc="-7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s’est</a:t>
            </a:r>
            <a:r>
              <a:rPr lang="en-US" sz="1598" spc="-7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1598" spc="-7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attardé</a:t>
            </a:r>
            <a:r>
              <a:rPr lang="en-US" sz="1598" spc="-7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à la question et a </a:t>
            </a:r>
            <a:r>
              <a:rPr lang="en-US" sz="1598" spc="-7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formé</a:t>
            </a:r>
            <a:r>
              <a:rPr lang="en-US" sz="1598" spc="-7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un “crypto group” qui a </a:t>
            </a:r>
            <a:r>
              <a:rPr lang="en-US" sz="1598" spc="-7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créé</a:t>
            </a:r>
            <a:r>
              <a:rPr lang="en-US" sz="1598" spc="-7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le </a:t>
            </a:r>
            <a:r>
              <a:rPr lang="en-US" sz="1598" spc="-7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chiffrement</a:t>
            </a:r>
            <a:r>
              <a:rPr lang="en-US" sz="1598" spc="-7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“Lucifer” </a:t>
            </a:r>
            <a:r>
              <a:rPr lang="en-US" sz="1598" spc="-7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aujourd’hui</a:t>
            </a:r>
            <a:r>
              <a:rPr lang="en-US" sz="1598" spc="-7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1598" spc="-7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appelé</a:t>
            </a:r>
            <a:r>
              <a:rPr lang="en-US" sz="1598" spc="-7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“DES”.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163195-5190-2903-2D89-F3C2CEE0F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DFC75C1-5F71-B92C-C2B3-264532D61B06}"/>
              </a:ext>
            </a:extLst>
          </p:cNvPr>
          <p:cNvGrpSpPr/>
          <p:nvPr/>
        </p:nvGrpSpPr>
        <p:grpSpPr>
          <a:xfrm>
            <a:off x="10225" y="8629914"/>
            <a:ext cx="18277775" cy="1657086"/>
            <a:chOff x="0" y="0"/>
            <a:chExt cx="4813900" cy="43643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6F22FFE-378B-44DD-55C6-81797BA792E5}"/>
                </a:ext>
              </a:extLst>
            </p:cNvPr>
            <p:cNvSpPr/>
            <p:nvPr/>
          </p:nvSpPr>
          <p:spPr>
            <a:xfrm>
              <a:off x="0" y="0"/>
              <a:ext cx="4813900" cy="436434"/>
            </a:xfrm>
            <a:custGeom>
              <a:avLst/>
              <a:gdLst/>
              <a:ahLst/>
              <a:cxnLst/>
              <a:rect l="l" t="t" r="r" b="b"/>
              <a:pathLst>
                <a:path w="4813900" h="436434">
                  <a:moveTo>
                    <a:pt x="0" y="0"/>
                  </a:moveTo>
                  <a:lnTo>
                    <a:pt x="4813900" y="0"/>
                  </a:lnTo>
                  <a:lnTo>
                    <a:pt x="4813900" y="436434"/>
                  </a:lnTo>
                  <a:lnTo>
                    <a:pt x="0" y="436434"/>
                  </a:lnTo>
                  <a:close/>
                </a:path>
              </a:pathLst>
            </a:custGeom>
            <a:gradFill rotWithShape="1">
              <a:gsLst>
                <a:gs pos="0">
                  <a:srgbClr val="65CED1">
                    <a:alpha val="100000"/>
                  </a:srgbClr>
                </a:gs>
                <a:gs pos="100000">
                  <a:srgbClr val="000000">
                    <a:alpha val="100000"/>
                  </a:srgbClr>
                </a:gs>
              </a:gsLst>
              <a:lin ang="2700000"/>
            </a:gradFill>
            <a:ln cap="sq">
              <a:noFill/>
              <a:prstDash val="solid"/>
              <a:miter/>
            </a:ln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203B7BBA-8B54-6ADC-B807-0E2299203554}"/>
                </a:ext>
              </a:extLst>
            </p:cNvPr>
            <p:cNvSpPr txBox="1"/>
            <p:nvPr/>
          </p:nvSpPr>
          <p:spPr>
            <a:xfrm>
              <a:off x="0" y="-57150"/>
              <a:ext cx="4813900" cy="4935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47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0A0DB882-307A-9DA2-F28D-69022ECB5011}"/>
              </a:ext>
            </a:extLst>
          </p:cNvPr>
          <p:cNvSpPr txBox="1"/>
          <p:nvPr/>
        </p:nvSpPr>
        <p:spPr>
          <a:xfrm>
            <a:off x="1028700" y="877900"/>
            <a:ext cx="8773902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76"/>
              </a:lnSpc>
            </a:pPr>
            <a:r>
              <a:rPr lang="en-US" sz="5112" dirty="0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Substitution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1BD9BC5A-BEE3-6B54-D791-A4DF1362A91D}"/>
              </a:ext>
            </a:extLst>
          </p:cNvPr>
          <p:cNvSpPr txBox="1"/>
          <p:nvPr/>
        </p:nvSpPr>
        <p:spPr>
          <a:xfrm>
            <a:off x="1181150" y="3382474"/>
            <a:ext cx="3813386" cy="294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71"/>
              </a:lnSpc>
            </a:pPr>
            <a:r>
              <a:rPr lang="en-US" sz="2010" dirty="0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Type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74D1F2AF-3D02-8B1A-BF51-3FA5869B2A24}"/>
              </a:ext>
            </a:extLst>
          </p:cNvPr>
          <p:cNvSpPr txBox="1"/>
          <p:nvPr/>
        </p:nvSpPr>
        <p:spPr>
          <a:xfrm>
            <a:off x="4994535" y="3382474"/>
            <a:ext cx="3574153" cy="294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71"/>
              </a:lnSpc>
            </a:pPr>
            <a:r>
              <a:rPr lang="en-US" sz="2010" dirty="0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Description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350AA41C-EE6F-9DBB-9B62-3E573AAA5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991555"/>
            <a:ext cx="10793331" cy="752580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0729E062-F23E-97DA-3567-8219A405B8A3}"/>
              </a:ext>
            </a:extLst>
          </p:cNvPr>
          <p:cNvSpPr txBox="1"/>
          <p:nvPr/>
        </p:nvSpPr>
        <p:spPr>
          <a:xfrm>
            <a:off x="1181150" y="3573430"/>
            <a:ext cx="9144000" cy="902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>
              <a:lnSpc>
                <a:spcPts val="2077"/>
              </a:lnSpc>
              <a:spcBef>
                <a:spcPct val="0"/>
              </a:spcBef>
            </a:pPr>
            <a:r>
              <a:rPr lang="en-US" sz="1800" spc="-7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K = CRYPTOCRYPTO</a:t>
            </a:r>
          </a:p>
          <a:p>
            <a:pPr marL="0" lvl="0" indent="0" algn="l">
              <a:lnSpc>
                <a:spcPts val="2077"/>
              </a:lnSpc>
              <a:spcBef>
                <a:spcPct val="0"/>
              </a:spcBef>
            </a:pPr>
            <a:r>
              <a:rPr lang="en-US" sz="1800" spc="-7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M= BONNEJOURNEE</a:t>
            </a:r>
          </a:p>
          <a:p>
            <a:pPr marL="0" lvl="0" indent="0" algn="l">
              <a:lnSpc>
                <a:spcPts val="2077"/>
              </a:lnSpc>
              <a:spcBef>
                <a:spcPct val="0"/>
              </a:spcBef>
            </a:pPr>
            <a:r>
              <a:rPr lang="en-US" sz="1800" spc="-7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C= DFLCGXQLQRXS</a:t>
            </a:r>
          </a:p>
        </p:txBody>
      </p:sp>
      <p:sp>
        <p:nvSpPr>
          <p:cNvPr id="25" name="TextBox 5">
            <a:extLst>
              <a:ext uri="{FF2B5EF4-FFF2-40B4-BE49-F238E27FC236}">
                <a16:creationId xmlns:a16="http://schemas.microsoft.com/office/drawing/2014/main" id="{EE53E768-8558-8A61-F61A-1DFA55C0D7B9}"/>
              </a:ext>
            </a:extLst>
          </p:cNvPr>
          <p:cNvSpPr txBox="1"/>
          <p:nvPr/>
        </p:nvSpPr>
        <p:spPr>
          <a:xfrm>
            <a:off x="1028700" y="5067672"/>
            <a:ext cx="8773902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76"/>
              </a:lnSpc>
            </a:pPr>
            <a:r>
              <a:rPr lang="en-US" sz="5112" dirty="0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Permutation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84E4D189-FACC-0A1C-184D-CD0C0EE2980B}"/>
              </a:ext>
            </a:extLst>
          </p:cNvPr>
          <p:cNvSpPr txBox="1"/>
          <p:nvPr/>
        </p:nvSpPr>
        <p:spPr>
          <a:xfrm>
            <a:off x="1146485" y="6042622"/>
            <a:ext cx="68198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/>
              <a:t>Secretmessage</a:t>
            </a:r>
            <a:endParaRPr lang="fr-BE" dirty="0"/>
          </a:p>
          <a:p>
            <a:endParaRPr lang="fr-BE" dirty="0"/>
          </a:p>
          <a:p>
            <a:r>
              <a:rPr lang="fr-BE" dirty="0" err="1"/>
              <a:t>Secr</a:t>
            </a:r>
            <a:endParaRPr lang="fr-BE" dirty="0"/>
          </a:p>
          <a:p>
            <a:r>
              <a:rPr lang="fr-BE" dirty="0" err="1"/>
              <a:t>Etme</a:t>
            </a:r>
            <a:endParaRPr lang="fr-BE" dirty="0"/>
          </a:p>
          <a:p>
            <a:r>
              <a:rPr lang="fr-BE" dirty="0" err="1"/>
              <a:t>Ssag</a:t>
            </a:r>
            <a:endParaRPr lang="fr-BE" dirty="0"/>
          </a:p>
          <a:p>
            <a:r>
              <a:rPr lang="fr-BE" dirty="0"/>
              <a:t>e</a:t>
            </a:r>
          </a:p>
          <a:p>
            <a:endParaRPr lang="fr-BE" dirty="0"/>
          </a:p>
          <a:p>
            <a:r>
              <a:rPr lang="fr-BE" dirty="0" err="1"/>
              <a:t>Ssag_secr_etme_e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49321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30223" y="5587219"/>
            <a:ext cx="3216227" cy="701972"/>
            <a:chOff x="0" y="0"/>
            <a:chExt cx="1091610" cy="2382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91610" cy="238254"/>
            </a:xfrm>
            <a:custGeom>
              <a:avLst/>
              <a:gdLst/>
              <a:ahLst/>
              <a:cxnLst/>
              <a:rect l="l" t="t" r="r" b="b"/>
              <a:pathLst>
                <a:path w="1091610" h="238254">
                  <a:moveTo>
                    <a:pt x="21664" y="0"/>
                  </a:moveTo>
                  <a:lnTo>
                    <a:pt x="1069945" y="0"/>
                  </a:lnTo>
                  <a:cubicBezTo>
                    <a:pt x="1081910" y="0"/>
                    <a:pt x="1091610" y="9699"/>
                    <a:pt x="1091610" y="21664"/>
                  </a:cubicBezTo>
                  <a:lnTo>
                    <a:pt x="1091610" y="216590"/>
                  </a:lnTo>
                  <a:cubicBezTo>
                    <a:pt x="1091610" y="228555"/>
                    <a:pt x="1081910" y="238254"/>
                    <a:pt x="1069945" y="238254"/>
                  </a:cubicBezTo>
                  <a:lnTo>
                    <a:pt x="21664" y="238254"/>
                  </a:lnTo>
                  <a:cubicBezTo>
                    <a:pt x="9699" y="238254"/>
                    <a:pt x="0" y="228555"/>
                    <a:pt x="0" y="216590"/>
                  </a:cubicBezTo>
                  <a:lnTo>
                    <a:pt x="0" y="21664"/>
                  </a:lnTo>
                  <a:cubicBezTo>
                    <a:pt x="0" y="9699"/>
                    <a:pt x="9699" y="0"/>
                    <a:pt x="2166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65CED1">
                    <a:alpha val="100000"/>
                  </a:srgbClr>
                </a:gs>
                <a:gs pos="100000">
                  <a:srgbClr val="1F4E4F">
                    <a:alpha val="100000"/>
                  </a:srgbClr>
                </a:gs>
              </a:gsLst>
              <a:lin ang="2700000"/>
            </a:gra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091610" cy="2954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4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999006" y="5587219"/>
            <a:ext cx="3216227" cy="701972"/>
            <a:chOff x="0" y="0"/>
            <a:chExt cx="1091610" cy="23825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91610" cy="238254"/>
            </a:xfrm>
            <a:custGeom>
              <a:avLst/>
              <a:gdLst/>
              <a:ahLst/>
              <a:cxnLst/>
              <a:rect l="l" t="t" r="r" b="b"/>
              <a:pathLst>
                <a:path w="1091610" h="238254">
                  <a:moveTo>
                    <a:pt x="21664" y="0"/>
                  </a:moveTo>
                  <a:lnTo>
                    <a:pt x="1069945" y="0"/>
                  </a:lnTo>
                  <a:cubicBezTo>
                    <a:pt x="1081910" y="0"/>
                    <a:pt x="1091610" y="9699"/>
                    <a:pt x="1091610" y="21664"/>
                  </a:cubicBezTo>
                  <a:lnTo>
                    <a:pt x="1091610" y="216590"/>
                  </a:lnTo>
                  <a:cubicBezTo>
                    <a:pt x="1091610" y="228555"/>
                    <a:pt x="1081910" y="238254"/>
                    <a:pt x="1069945" y="238254"/>
                  </a:cubicBezTo>
                  <a:lnTo>
                    <a:pt x="21664" y="238254"/>
                  </a:lnTo>
                  <a:cubicBezTo>
                    <a:pt x="9699" y="238254"/>
                    <a:pt x="0" y="228555"/>
                    <a:pt x="0" y="216590"/>
                  </a:cubicBezTo>
                  <a:lnTo>
                    <a:pt x="0" y="21664"/>
                  </a:lnTo>
                  <a:cubicBezTo>
                    <a:pt x="0" y="9699"/>
                    <a:pt x="9699" y="0"/>
                    <a:pt x="2166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65CED1">
                    <a:alpha val="100000"/>
                  </a:srgbClr>
                </a:gs>
                <a:gs pos="100000">
                  <a:srgbClr val="1F4E4F">
                    <a:alpha val="100000"/>
                  </a:srgbClr>
                </a:gs>
              </a:gsLst>
              <a:lin ang="2700000"/>
            </a:gradFill>
            <a:ln cap="sq">
              <a:noFill/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1091610" cy="2954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47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6079361" y="1299552"/>
            <a:ext cx="5807839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776"/>
              </a:lnSpc>
            </a:pPr>
            <a:r>
              <a:rPr lang="en-US" sz="5112" dirty="0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Son importance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910422" y="5802224"/>
            <a:ext cx="2936029" cy="281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58"/>
              </a:lnSpc>
            </a:pPr>
            <a:r>
              <a:rPr lang="en-US" sz="1910" dirty="0" err="1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Confidentialité</a:t>
            </a:r>
            <a:endParaRPr lang="en-US" sz="1910" dirty="0">
              <a:solidFill>
                <a:srgbClr val="FFFFFF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279205" y="5802224"/>
            <a:ext cx="2936029" cy="281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58"/>
              </a:lnSpc>
            </a:pPr>
            <a:r>
              <a:rPr lang="en-US" sz="1910" dirty="0" err="1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Intégrité</a:t>
            </a:r>
            <a:endParaRPr lang="en-US" sz="1910" dirty="0">
              <a:solidFill>
                <a:srgbClr val="FFFFFF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505154" y="7607778"/>
            <a:ext cx="3660189" cy="8779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259"/>
              </a:lnSpc>
              <a:spcBef>
                <a:spcPct val="0"/>
              </a:spcBef>
            </a:pPr>
            <a:r>
              <a:rPr lang="en-US" sz="1738" spc="-8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Assurer que </a:t>
            </a:r>
            <a:r>
              <a:rPr lang="en-US" sz="1738" spc="-8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l’information</a:t>
            </a:r>
            <a:r>
              <a:rPr lang="en-US" sz="1738" spc="-8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1738" spc="-8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soit</a:t>
            </a:r>
            <a:r>
              <a:rPr lang="en-US" sz="1738" spc="-8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accessible </a:t>
            </a:r>
            <a:r>
              <a:rPr lang="en-US" sz="1738" spc="-8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seulement</a:t>
            </a:r>
            <a:r>
              <a:rPr lang="en-US" sz="1738" spc="-8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par </a:t>
            </a:r>
            <a:r>
              <a:rPr lang="en-US" sz="1738" spc="-8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ceux</a:t>
            </a:r>
            <a:r>
              <a:rPr lang="en-US" sz="1738" spc="-8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1738" spc="-8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dont</a:t>
            </a:r>
            <a:r>
              <a:rPr lang="en-US" sz="1738" spc="-8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1738" spc="-8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l’accès</a:t>
            </a:r>
            <a:r>
              <a:rPr lang="en-US" sz="1738" spc="-8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1738" spc="-8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est</a:t>
            </a:r>
            <a:r>
              <a:rPr lang="en-US" sz="1738" spc="-8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1738" spc="-8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autorisé</a:t>
            </a:r>
            <a:endParaRPr lang="en-US" sz="1738" spc="-8" dirty="0">
              <a:solidFill>
                <a:srgbClr val="343434"/>
              </a:solidFill>
              <a:latin typeface="HK Grotesk Medium"/>
              <a:ea typeface="HK Grotesk Medium"/>
              <a:cs typeface="HK Grotesk Medium"/>
              <a:sym typeface="HK Grotesk Medium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008017" y="7517791"/>
            <a:ext cx="3216227" cy="582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59"/>
              </a:lnSpc>
              <a:spcBef>
                <a:spcPct val="0"/>
              </a:spcBef>
            </a:pPr>
            <a:r>
              <a:rPr lang="en-US" sz="1738" spc="-8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Garantir</a:t>
            </a:r>
            <a:r>
              <a:rPr lang="en-US" sz="1738" spc="-8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que les données </a:t>
            </a:r>
            <a:r>
              <a:rPr lang="en-US" sz="1738" spc="-8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soient</a:t>
            </a:r>
            <a:r>
              <a:rPr lang="en-US" sz="1738" spc="-8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non </a:t>
            </a:r>
            <a:r>
              <a:rPr lang="en-US" sz="1738" spc="-8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altérées</a:t>
            </a:r>
            <a:r>
              <a:rPr lang="en-US" sz="1738" spc="-8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et precise.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2468194" y="5587219"/>
            <a:ext cx="3216227" cy="701972"/>
            <a:chOff x="0" y="0"/>
            <a:chExt cx="1091610" cy="23825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91610" cy="238254"/>
            </a:xfrm>
            <a:custGeom>
              <a:avLst/>
              <a:gdLst/>
              <a:ahLst/>
              <a:cxnLst/>
              <a:rect l="l" t="t" r="r" b="b"/>
              <a:pathLst>
                <a:path w="1091610" h="238254">
                  <a:moveTo>
                    <a:pt x="21664" y="0"/>
                  </a:moveTo>
                  <a:lnTo>
                    <a:pt x="1069945" y="0"/>
                  </a:lnTo>
                  <a:cubicBezTo>
                    <a:pt x="1081910" y="0"/>
                    <a:pt x="1091610" y="9699"/>
                    <a:pt x="1091610" y="21664"/>
                  </a:cubicBezTo>
                  <a:lnTo>
                    <a:pt x="1091610" y="216590"/>
                  </a:lnTo>
                  <a:cubicBezTo>
                    <a:pt x="1091610" y="228555"/>
                    <a:pt x="1081910" y="238254"/>
                    <a:pt x="1069945" y="238254"/>
                  </a:cubicBezTo>
                  <a:lnTo>
                    <a:pt x="21664" y="238254"/>
                  </a:lnTo>
                  <a:cubicBezTo>
                    <a:pt x="9699" y="238254"/>
                    <a:pt x="0" y="228555"/>
                    <a:pt x="0" y="216590"/>
                  </a:cubicBezTo>
                  <a:lnTo>
                    <a:pt x="0" y="21664"/>
                  </a:lnTo>
                  <a:cubicBezTo>
                    <a:pt x="0" y="9699"/>
                    <a:pt x="9699" y="0"/>
                    <a:pt x="2166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65CED1">
                    <a:alpha val="100000"/>
                  </a:srgbClr>
                </a:gs>
                <a:gs pos="100000">
                  <a:srgbClr val="1F4E4F">
                    <a:alpha val="100000"/>
                  </a:srgbClr>
                </a:gs>
              </a:gsLst>
              <a:lin ang="2700000"/>
            </a:gradFill>
            <a:ln cap="sq">
              <a:noFill/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1091610" cy="2954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47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2748393" y="5802224"/>
            <a:ext cx="2936029" cy="281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58"/>
              </a:lnSpc>
            </a:pPr>
            <a:r>
              <a:rPr lang="en-US" sz="1910" dirty="0" err="1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Authentification</a:t>
            </a:r>
            <a:endParaRPr lang="en-US" sz="1910" dirty="0">
              <a:solidFill>
                <a:srgbClr val="FFFFFF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2468194" y="7438363"/>
            <a:ext cx="3216227" cy="877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59"/>
              </a:lnSpc>
              <a:spcBef>
                <a:spcPct val="0"/>
              </a:spcBef>
            </a:pPr>
            <a:r>
              <a:rPr lang="en-US" sz="1738" spc="-8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Vérifie</a:t>
            </a:r>
            <a:r>
              <a:rPr lang="en-US" sz="1738" spc="-8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1738" spc="-8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l’identité</a:t>
            </a:r>
            <a:r>
              <a:rPr lang="en-US" sz="1738" spc="-8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des </a:t>
            </a:r>
            <a:r>
              <a:rPr lang="en-US" sz="1738" spc="-8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différentes</a:t>
            </a:r>
            <a:r>
              <a:rPr lang="en-US" sz="1738" spc="-8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1738" spc="-8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personnes</a:t>
            </a:r>
            <a:r>
              <a:rPr lang="en-US" sz="1738" spc="-8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1738" spc="-8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impliquées</a:t>
            </a:r>
            <a:r>
              <a:rPr lang="en-US" sz="1738" spc="-8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dans la communication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17259300" y="0"/>
            <a:ext cx="1028700" cy="10287000"/>
            <a:chOff x="0" y="0"/>
            <a:chExt cx="270933" cy="2709333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70933" cy="2709333"/>
            </a:xfrm>
            <a:custGeom>
              <a:avLst/>
              <a:gdLst/>
              <a:ahLst/>
              <a:cxnLst/>
              <a:rect l="l" t="t" r="r" b="b"/>
              <a:pathLst>
                <a:path w="270933" h="2709333">
                  <a:moveTo>
                    <a:pt x="0" y="0"/>
                  </a:moveTo>
                  <a:lnTo>
                    <a:pt x="270933" y="0"/>
                  </a:lnTo>
                  <a:lnTo>
                    <a:pt x="270933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65CED1">
                    <a:alpha val="100000"/>
                  </a:srgbClr>
                </a:gs>
                <a:gs pos="100000">
                  <a:srgbClr val="000000">
                    <a:alpha val="100000"/>
                  </a:srgbClr>
                </a:gs>
              </a:gsLst>
              <a:lin ang="2700000"/>
            </a:gradFill>
            <a:ln cap="sq">
              <a:noFill/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57150"/>
              <a:ext cx="270933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47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7" name="Image 26">
            <a:extLst>
              <a:ext uri="{FF2B5EF4-FFF2-40B4-BE49-F238E27FC236}">
                <a16:creationId xmlns:a16="http://schemas.microsoft.com/office/drawing/2014/main" id="{1352E8EC-4D1B-BDE6-6215-D42645ECC7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422" y="3124543"/>
            <a:ext cx="2543175" cy="1800225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953FADD1-0DB4-C3A1-0A52-381267A9C3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380" y="3124543"/>
            <a:ext cx="2857500" cy="160020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3AA81BD0-2E18-F5F8-9D8E-A6460E9B58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9834" y="3053105"/>
            <a:ext cx="2619375" cy="1743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25" y="8629914"/>
            <a:ext cx="18277775" cy="1657086"/>
            <a:chOff x="0" y="0"/>
            <a:chExt cx="4813900" cy="43643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3900" cy="436434"/>
            </a:xfrm>
            <a:custGeom>
              <a:avLst/>
              <a:gdLst/>
              <a:ahLst/>
              <a:cxnLst/>
              <a:rect l="l" t="t" r="r" b="b"/>
              <a:pathLst>
                <a:path w="4813900" h="436434">
                  <a:moveTo>
                    <a:pt x="0" y="0"/>
                  </a:moveTo>
                  <a:lnTo>
                    <a:pt x="4813900" y="0"/>
                  </a:lnTo>
                  <a:lnTo>
                    <a:pt x="4813900" y="436434"/>
                  </a:lnTo>
                  <a:lnTo>
                    <a:pt x="0" y="436434"/>
                  </a:lnTo>
                  <a:close/>
                </a:path>
              </a:pathLst>
            </a:custGeom>
            <a:gradFill rotWithShape="1">
              <a:gsLst>
                <a:gs pos="0">
                  <a:srgbClr val="65CED1">
                    <a:alpha val="100000"/>
                  </a:srgbClr>
                </a:gs>
                <a:gs pos="100000">
                  <a:srgbClr val="000000">
                    <a:alpha val="100000"/>
                  </a:srgbClr>
                </a:gs>
              </a:gsLst>
              <a:lin ang="2700000"/>
            </a:gra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813900" cy="4935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47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877900"/>
            <a:ext cx="8773902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76"/>
              </a:lnSpc>
            </a:pPr>
            <a:r>
              <a:rPr lang="en-US" sz="5112" dirty="0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Les </a:t>
            </a:r>
            <a:r>
              <a:rPr lang="en-US" sz="5112" dirty="0" err="1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différents</a:t>
            </a:r>
            <a:r>
              <a:rPr lang="en-US" sz="5112" dirty="0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 types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762000" y="3058541"/>
            <a:ext cx="9834995" cy="932434"/>
            <a:chOff x="0" y="0"/>
            <a:chExt cx="3338065" cy="31647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338065" cy="316474"/>
            </a:xfrm>
            <a:custGeom>
              <a:avLst/>
              <a:gdLst/>
              <a:ahLst/>
              <a:cxnLst/>
              <a:rect l="l" t="t" r="r" b="b"/>
              <a:pathLst>
                <a:path w="3338065" h="316474">
                  <a:moveTo>
                    <a:pt x="7085" y="0"/>
                  </a:moveTo>
                  <a:lnTo>
                    <a:pt x="3330980" y="0"/>
                  </a:lnTo>
                  <a:cubicBezTo>
                    <a:pt x="3332859" y="0"/>
                    <a:pt x="3334661" y="746"/>
                    <a:pt x="3335990" y="2075"/>
                  </a:cubicBezTo>
                  <a:cubicBezTo>
                    <a:pt x="3337318" y="3404"/>
                    <a:pt x="3338065" y="5206"/>
                    <a:pt x="3338065" y="7085"/>
                  </a:cubicBezTo>
                  <a:lnTo>
                    <a:pt x="3338065" y="309390"/>
                  </a:lnTo>
                  <a:cubicBezTo>
                    <a:pt x="3338065" y="311269"/>
                    <a:pt x="3337318" y="313071"/>
                    <a:pt x="3335990" y="314399"/>
                  </a:cubicBezTo>
                  <a:cubicBezTo>
                    <a:pt x="3334661" y="315728"/>
                    <a:pt x="3332859" y="316474"/>
                    <a:pt x="3330980" y="316474"/>
                  </a:cubicBezTo>
                  <a:lnTo>
                    <a:pt x="7085" y="316474"/>
                  </a:lnTo>
                  <a:cubicBezTo>
                    <a:pt x="3172" y="316474"/>
                    <a:pt x="0" y="313303"/>
                    <a:pt x="0" y="309390"/>
                  </a:cubicBezTo>
                  <a:lnTo>
                    <a:pt x="0" y="7085"/>
                  </a:lnTo>
                  <a:cubicBezTo>
                    <a:pt x="0" y="5206"/>
                    <a:pt x="746" y="3404"/>
                    <a:pt x="2075" y="2075"/>
                  </a:cubicBezTo>
                  <a:cubicBezTo>
                    <a:pt x="3404" y="746"/>
                    <a:pt x="5206" y="0"/>
                    <a:pt x="708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65CED1">
                    <a:alpha val="100000"/>
                  </a:srgbClr>
                </a:gs>
                <a:gs pos="100000">
                  <a:srgbClr val="1F4E4F">
                    <a:alpha val="100000"/>
                  </a:srgbClr>
                </a:gs>
              </a:gsLst>
              <a:lin ang="2700000"/>
            </a:gradFill>
            <a:ln cap="sq">
              <a:noFill/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3338065" cy="3640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58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62000" y="4381500"/>
            <a:ext cx="9834995" cy="3736181"/>
            <a:chOff x="0" y="0"/>
            <a:chExt cx="3338065" cy="126808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338065" cy="1268086"/>
            </a:xfrm>
            <a:custGeom>
              <a:avLst/>
              <a:gdLst/>
              <a:ahLst/>
              <a:cxnLst/>
              <a:rect l="l" t="t" r="r" b="b"/>
              <a:pathLst>
                <a:path w="3338065" h="1268086">
                  <a:moveTo>
                    <a:pt x="7085" y="0"/>
                  </a:moveTo>
                  <a:lnTo>
                    <a:pt x="3330980" y="0"/>
                  </a:lnTo>
                  <a:cubicBezTo>
                    <a:pt x="3332859" y="0"/>
                    <a:pt x="3334661" y="746"/>
                    <a:pt x="3335990" y="2075"/>
                  </a:cubicBezTo>
                  <a:cubicBezTo>
                    <a:pt x="3337318" y="3404"/>
                    <a:pt x="3338065" y="5206"/>
                    <a:pt x="3338065" y="7085"/>
                  </a:cubicBezTo>
                  <a:lnTo>
                    <a:pt x="3338065" y="1261001"/>
                  </a:lnTo>
                  <a:cubicBezTo>
                    <a:pt x="3338065" y="1264914"/>
                    <a:pt x="3334893" y="1268086"/>
                    <a:pt x="3330980" y="1268086"/>
                  </a:cubicBezTo>
                  <a:lnTo>
                    <a:pt x="7085" y="1268086"/>
                  </a:lnTo>
                  <a:cubicBezTo>
                    <a:pt x="5206" y="1268086"/>
                    <a:pt x="3404" y="1267339"/>
                    <a:pt x="2075" y="1266011"/>
                  </a:cubicBezTo>
                  <a:cubicBezTo>
                    <a:pt x="746" y="1264682"/>
                    <a:pt x="0" y="1262880"/>
                    <a:pt x="0" y="1261001"/>
                  </a:cubicBezTo>
                  <a:lnTo>
                    <a:pt x="0" y="7085"/>
                  </a:lnTo>
                  <a:cubicBezTo>
                    <a:pt x="0" y="5206"/>
                    <a:pt x="746" y="3404"/>
                    <a:pt x="2075" y="2075"/>
                  </a:cubicBezTo>
                  <a:cubicBezTo>
                    <a:pt x="3404" y="746"/>
                    <a:pt x="5206" y="0"/>
                    <a:pt x="708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65CED1">
                    <a:alpha val="100000"/>
                  </a:srgbClr>
                </a:gs>
                <a:gs pos="100000">
                  <a:srgbClr val="1F4E4F">
                    <a:alpha val="100000"/>
                  </a:srgbClr>
                </a:gs>
              </a:gsLst>
              <a:lin ang="2700000"/>
            </a:gradFill>
            <a:ln cap="sq">
              <a:noFill/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3338065" cy="13157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587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181150" y="3382474"/>
            <a:ext cx="3813386" cy="294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71"/>
              </a:lnSpc>
            </a:pPr>
            <a:r>
              <a:rPr lang="en-US" sz="2010" dirty="0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Type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994535" y="3382474"/>
            <a:ext cx="3574153" cy="294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71"/>
              </a:lnSpc>
            </a:pPr>
            <a:r>
              <a:rPr lang="en-US" sz="2010" dirty="0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Description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81150" y="4629562"/>
            <a:ext cx="2756111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71"/>
              </a:lnSpc>
            </a:pPr>
            <a:r>
              <a:rPr lang="en-US" sz="2010" dirty="0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Secret Key Cryptography (SKC)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81150" y="5773971"/>
            <a:ext cx="2784685" cy="589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71"/>
              </a:lnSpc>
            </a:pPr>
            <a:r>
              <a:rPr lang="en-US" sz="2010" dirty="0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Public Key Cryptography (PKC)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81150" y="6934840"/>
            <a:ext cx="2756111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71"/>
              </a:lnSpc>
            </a:pPr>
            <a:r>
              <a:rPr lang="en-US" sz="2010" dirty="0" err="1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Hashage</a:t>
            </a:r>
            <a:endParaRPr lang="en-US" sz="2010" dirty="0">
              <a:solidFill>
                <a:srgbClr val="FFFFFF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994535" y="4629562"/>
            <a:ext cx="5352102" cy="413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93"/>
              </a:lnSpc>
            </a:pPr>
            <a:r>
              <a:rPr lang="en-US" sz="1410" dirty="0" err="1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Utilise</a:t>
            </a:r>
            <a:r>
              <a:rPr lang="en-US" sz="1410" dirty="0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la </a:t>
            </a:r>
            <a:r>
              <a:rPr lang="en-US" sz="1410" dirty="0" err="1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même</a:t>
            </a:r>
            <a:r>
              <a:rPr lang="en-US" sz="1410" dirty="0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1410" dirty="0" err="1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clé</a:t>
            </a:r>
            <a:r>
              <a:rPr lang="en-US" sz="1410" dirty="0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pour le </a:t>
            </a:r>
            <a:r>
              <a:rPr lang="en-US" sz="1410" dirty="0" err="1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chiffrement</a:t>
            </a:r>
            <a:r>
              <a:rPr lang="en-US" sz="1410" dirty="0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et </a:t>
            </a:r>
            <a:r>
              <a:rPr lang="en-US" sz="1410" dirty="0" err="1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déchiffrement</a:t>
            </a:r>
            <a:r>
              <a:rPr lang="en-US" sz="1410" dirty="0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. </a:t>
            </a:r>
            <a:r>
              <a:rPr lang="en-US" sz="1410" dirty="0" err="1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Priorise</a:t>
            </a:r>
            <a:r>
              <a:rPr lang="en-US" sz="1410" dirty="0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la </a:t>
            </a:r>
            <a:r>
              <a:rPr lang="en-US" sz="1410" dirty="0" err="1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confidentialité</a:t>
            </a:r>
            <a:r>
              <a:rPr lang="en-US" sz="1410" dirty="0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. Très </a:t>
            </a:r>
            <a:r>
              <a:rPr lang="en-US" sz="1410" dirty="0" err="1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rapide</a:t>
            </a:r>
            <a:r>
              <a:rPr lang="en-US" sz="1410" dirty="0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994535" y="5773971"/>
            <a:ext cx="5352102" cy="413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93"/>
              </a:lnSpc>
            </a:pPr>
            <a:r>
              <a:rPr lang="en-US" sz="1410" dirty="0" err="1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Utilise</a:t>
            </a:r>
            <a:r>
              <a:rPr lang="en-US" sz="1410" dirty="0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1410" dirty="0" err="1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une</a:t>
            </a:r>
            <a:r>
              <a:rPr lang="en-US" sz="1410" dirty="0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1410" dirty="0" err="1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clé</a:t>
            </a:r>
            <a:r>
              <a:rPr lang="en-US" sz="1410" dirty="0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au </a:t>
            </a:r>
            <a:r>
              <a:rPr lang="en-US" sz="1410" dirty="0" err="1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chiffrement</a:t>
            </a:r>
            <a:r>
              <a:rPr lang="en-US" sz="1410" dirty="0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et </a:t>
            </a:r>
            <a:r>
              <a:rPr lang="en-US" sz="1410" dirty="0" err="1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une</a:t>
            </a:r>
            <a:r>
              <a:rPr lang="en-US" sz="1410" dirty="0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1410" dirty="0" err="1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autre</a:t>
            </a:r>
            <a:r>
              <a:rPr lang="en-US" sz="1410" dirty="0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1410" dirty="0" err="1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clé</a:t>
            </a:r>
            <a:r>
              <a:rPr lang="en-US" sz="1410" dirty="0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 pour </a:t>
            </a:r>
            <a:r>
              <a:rPr lang="en-US" sz="1410" dirty="0" err="1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déchiffrer</a:t>
            </a:r>
            <a:r>
              <a:rPr lang="en-US" sz="1410" dirty="0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. </a:t>
            </a:r>
            <a:r>
              <a:rPr lang="en-US" sz="1410" dirty="0" err="1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Priorise</a:t>
            </a:r>
            <a:r>
              <a:rPr lang="en-US" sz="1410" dirty="0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1410" dirty="0" err="1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l’authenticité</a:t>
            </a:r>
            <a:r>
              <a:rPr lang="en-US" sz="1410" dirty="0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, la non-repudiation et </a:t>
            </a:r>
            <a:r>
              <a:rPr lang="en-US" sz="1410" dirty="0" err="1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l’échange</a:t>
            </a:r>
            <a:r>
              <a:rPr lang="en-US" sz="1410" dirty="0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de </a:t>
            </a:r>
            <a:r>
              <a:rPr lang="en-US" sz="1410" dirty="0" err="1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clé</a:t>
            </a:r>
            <a:r>
              <a:rPr lang="en-US" sz="1410" dirty="0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994535" y="6934840"/>
            <a:ext cx="5352102" cy="413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93"/>
              </a:lnSpc>
            </a:pPr>
            <a:r>
              <a:rPr lang="en-US" sz="1410" dirty="0" err="1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Utilise</a:t>
            </a:r>
            <a:r>
              <a:rPr lang="en-US" sz="1410" dirty="0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1410" dirty="0" err="1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une</a:t>
            </a:r>
            <a:r>
              <a:rPr lang="en-US" sz="1410" dirty="0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transformation </a:t>
            </a:r>
            <a:r>
              <a:rPr lang="en-US" sz="1410" dirty="0" err="1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mathématique</a:t>
            </a:r>
            <a:r>
              <a:rPr lang="en-US" sz="1410" dirty="0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de </a:t>
            </a:r>
            <a:r>
              <a:rPr lang="en-US" sz="1410" dirty="0" err="1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chiffrement</a:t>
            </a:r>
            <a:r>
              <a:rPr lang="en-US" sz="1410" dirty="0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. </a:t>
            </a:r>
            <a:r>
              <a:rPr lang="en-US" sz="1410" dirty="0" err="1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Priorise</a:t>
            </a:r>
            <a:r>
              <a:rPr lang="en-US" sz="1410" dirty="0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1410" dirty="0" err="1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l’intégrité</a:t>
            </a:r>
            <a:r>
              <a:rPr lang="en-US" sz="1410" dirty="0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du message. 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A9681B41-9C54-36C2-0A4E-27B738282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7521" y="1352082"/>
            <a:ext cx="6755291" cy="5025411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519D06B1-6BCC-F677-3C4D-0FFFC69F99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7418" y="6501881"/>
            <a:ext cx="7243508" cy="127917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DA0F45-DA4D-996A-C8D8-F7AC066C7E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859AF96-CBD8-6CF9-5B34-9B21D84646A1}"/>
              </a:ext>
            </a:extLst>
          </p:cNvPr>
          <p:cNvGrpSpPr/>
          <p:nvPr/>
        </p:nvGrpSpPr>
        <p:grpSpPr>
          <a:xfrm>
            <a:off x="10225" y="8629914"/>
            <a:ext cx="18277775" cy="1657086"/>
            <a:chOff x="0" y="0"/>
            <a:chExt cx="4813900" cy="43643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035ACB4-5B21-1058-EFF6-6E0CF3034350}"/>
                </a:ext>
              </a:extLst>
            </p:cNvPr>
            <p:cNvSpPr/>
            <p:nvPr/>
          </p:nvSpPr>
          <p:spPr>
            <a:xfrm>
              <a:off x="0" y="0"/>
              <a:ext cx="4813900" cy="436434"/>
            </a:xfrm>
            <a:custGeom>
              <a:avLst/>
              <a:gdLst/>
              <a:ahLst/>
              <a:cxnLst/>
              <a:rect l="l" t="t" r="r" b="b"/>
              <a:pathLst>
                <a:path w="4813900" h="436434">
                  <a:moveTo>
                    <a:pt x="0" y="0"/>
                  </a:moveTo>
                  <a:lnTo>
                    <a:pt x="4813900" y="0"/>
                  </a:lnTo>
                  <a:lnTo>
                    <a:pt x="4813900" y="436434"/>
                  </a:lnTo>
                  <a:lnTo>
                    <a:pt x="0" y="436434"/>
                  </a:lnTo>
                  <a:close/>
                </a:path>
              </a:pathLst>
            </a:custGeom>
            <a:gradFill rotWithShape="1">
              <a:gsLst>
                <a:gs pos="0">
                  <a:srgbClr val="65CED1">
                    <a:alpha val="100000"/>
                  </a:srgbClr>
                </a:gs>
                <a:gs pos="100000">
                  <a:srgbClr val="000000">
                    <a:alpha val="100000"/>
                  </a:srgbClr>
                </a:gs>
              </a:gsLst>
              <a:lin ang="2700000"/>
            </a:gradFill>
            <a:ln cap="sq">
              <a:noFill/>
              <a:prstDash val="solid"/>
              <a:miter/>
            </a:ln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B07DCDCC-CFC7-B7DE-FF72-CB3977BED546}"/>
                </a:ext>
              </a:extLst>
            </p:cNvPr>
            <p:cNvSpPr txBox="1"/>
            <p:nvPr/>
          </p:nvSpPr>
          <p:spPr>
            <a:xfrm>
              <a:off x="0" y="-57150"/>
              <a:ext cx="4813900" cy="4935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47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55134E3B-7D07-41E3-86B4-A1428592CB6B}"/>
              </a:ext>
            </a:extLst>
          </p:cNvPr>
          <p:cNvSpPr txBox="1"/>
          <p:nvPr/>
        </p:nvSpPr>
        <p:spPr>
          <a:xfrm>
            <a:off x="1028700" y="877900"/>
            <a:ext cx="8773902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76"/>
              </a:lnSpc>
            </a:pPr>
            <a:r>
              <a:rPr lang="en-US" sz="5112" dirty="0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Cipher Block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2D20BFFE-0B6E-5D5D-88E5-7CB4BAB3CDE8}"/>
              </a:ext>
            </a:extLst>
          </p:cNvPr>
          <p:cNvSpPr txBox="1"/>
          <p:nvPr/>
        </p:nvSpPr>
        <p:spPr>
          <a:xfrm>
            <a:off x="1181150" y="3382474"/>
            <a:ext cx="3813386" cy="294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71"/>
              </a:lnSpc>
            </a:pPr>
            <a:r>
              <a:rPr lang="en-US" sz="2010" dirty="0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Type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E5123704-207B-B09C-D1E4-15A8E89C23B8}"/>
              </a:ext>
            </a:extLst>
          </p:cNvPr>
          <p:cNvSpPr txBox="1"/>
          <p:nvPr/>
        </p:nvSpPr>
        <p:spPr>
          <a:xfrm>
            <a:off x="4994535" y="3382474"/>
            <a:ext cx="3574153" cy="294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71"/>
              </a:lnSpc>
            </a:pPr>
            <a:r>
              <a:rPr lang="en-US" sz="2010" dirty="0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Description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1DFBC8CA-522F-DC06-8AE4-CB426B785018}"/>
              </a:ext>
            </a:extLst>
          </p:cNvPr>
          <p:cNvSpPr txBox="1"/>
          <p:nvPr/>
        </p:nvSpPr>
        <p:spPr>
          <a:xfrm>
            <a:off x="1181150" y="5773971"/>
            <a:ext cx="2784685" cy="589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71"/>
              </a:lnSpc>
            </a:pPr>
            <a:r>
              <a:rPr lang="en-US" sz="2010" dirty="0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Public Key Cryptography (PKC)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DEC92CAD-6651-F8F6-27BB-825BC1AFA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142" y="3026840"/>
            <a:ext cx="3019846" cy="5277587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55021EEE-271F-BA77-DE18-96584CC24DD5}"/>
              </a:ext>
            </a:extLst>
          </p:cNvPr>
          <p:cNvSpPr txBox="1"/>
          <p:nvPr/>
        </p:nvSpPr>
        <p:spPr>
          <a:xfrm>
            <a:off x="1370876" y="2276884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ECB (</a:t>
            </a:r>
            <a:r>
              <a:rPr lang="fr-BE" dirty="0" err="1"/>
              <a:t>Electronic</a:t>
            </a:r>
            <a:r>
              <a:rPr lang="fr-BE" dirty="0"/>
              <a:t> </a:t>
            </a:r>
            <a:r>
              <a:rPr lang="fr-BE" dirty="0" err="1"/>
              <a:t>Codebook</a:t>
            </a:r>
            <a:r>
              <a:rPr lang="fr-BE" dirty="0"/>
              <a:t>)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A1DE25D0-8D9E-5824-3298-B57CCD6A34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3026840"/>
            <a:ext cx="12150729" cy="4297376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8F64ABE2-2665-1992-57D0-7F0F12685627}"/>
              </a:ext>
            </a:extLst>
          </p:cNvPr>
          <p:cNvSpPr txBox="1"/>
          <p:nvPr/>
        </p:nvSpPr>
        <p:spPr>
          <a:xfrm>
            <a:off x="8991600" y="2317417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CBC (</a:t>
            </a:r>
            <a:r>
              <a:rPr lang="fr-BE" dirty="0" err="1"/>
              <a:t>Cipher</a:t>
            </a:r>
            <a:r>
              <a:rPr lang="fr-BE" dirty="0"/>
              <a:t>-Block </a:t>
            </a:r>
            <a:r>
              <a:rPr lang="fr-BE" dirty="0" err="1"/>
              <a:t>Chaining</a:t>
            </a:r>
            <a:r>
              <a:rPr lang="fr-B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57422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01308" y="4698083"/>
            <a:ext cx="3216227" cy="701972"/>
            <a:chOff x="0" y="0"/>
            <a:chExt cx="1091610" cy="2382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91610" cy="238254"/>
            </a:xfrm>
            <a:custGeom>
              <a:avLst/>
              <a:gdLst/>
              <a:ahLst/>
              <a:cxnLst/>
              <a:rect l="l" t="t" r="r" b="b"/>
              <a:pathLst>
                <a:path w="1091610" h="238254">
                  <a:moveTo>
                    <a:pt x="21664" y="0"/>
                  </a:moveTo>
                  <a:lnTo>
                    <a:pt x="1069945" y="0"/>
                  </a:lnTo>
                  <a:cubicBezTo>
                    <a:pt x="1081910" y="0"/>
                    <a:pt x="1091610" y="9699"/>
                    <a:pt x="1091610" y="21664"/>
                  </a:cubicBezTo>
                  <a:lnTo>
                    <a:pt x="1091610" y="216590"/>
                  </a:lnTo>
                  <a:cubicBezTo>
                    <a:pt x="1091610" y="228555"/>
                    <a:pt x="1081910" y="238254"/>
                    <a:pt x="1069945" y="238254"/>
                  </a:cubicBezTo>
                  <a:lnTo>
                    <a:pt x="21664" y="238254"/>
                  </a:lnTo>
                  <a:cubicBezTo>
                    <a:pt x="9699" y="238254"/>
                    <a:pt x="0" y="228555"/>
                    <a:pt x="0" y="216590"/>
                  </a:cubicBezTo>
                  <a:lnTo>
                    <a:pt x="0" y="21664"/>
                  </a:lnTo>
                  <a:cubicBezTo>
                    <a:pt x="0" y="9699"/>
                    <a:pt x="9699" y="0"/>
                    <a:pt x="2166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65CED1">
                    <a:alpha val="100000"/>
                  </a:srgbClr>
                </a:gs>
                <a:gs pos="100000">
                  <a:srgbClr val="1F4E4F">
                    <a:alpha val="100000"/>
                  </a:srgbClr>
                </a:gs>
              </a:gsLst>
              <a:lin ang="2700000"/>
            </a:gra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091610" cy="2954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4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984753" y="4698083"/>
            <a:ext cx="3216227" cy="701972"/>
            <a:chOff x="0" y="0"/>
            <a:chExt cx="1091610" cy="23825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91610" cy="238254"/>
            </a:xfrm>
            <a:custGeom>
              <a:avLst/>
              <a:gdLst/>
              <a:ahLst/>
              <a:cxnLst/>
              <a:rect l="l" t="t" r="r" b="b"/>
              <a:pathLst>
                <a:path w="1091610" h="238254">
                  <a:moveTo>
                    <a:pt x="21664" y="0"/>
                  </a:moveTo>
                  <a:lnTo>
                    <a:pt x="1069945" y="0"/>
                  </a:lnTo>
                  <a:cubicBezTo>
                    <a:pt x="1081910" y="0"/>
                    <a:pt x="1091610" y="9699"/>
                    <a:pt x="1091610" y="21664"/>
                  </a:cubicBezTo>
                  <a:lnTo>
                    <a:pt x="1091610" y="216590"/>
                  </a:lnTo>
                  <a:cubicBezTo>
                    <a:pt x="1091610" y="228555"/>
                    <a:pt x="1081910" y="238254"/>
                    <a:pt x="1069945" y="238254"/>
                  </a:cubicBezTo>
                  <a:lnTo>
                    <a:pt x="21664" y="238254"/>
                  </a:lnTo>
                  <a:cubicBezTo>
                    <a:pt x="9699" y="238254"/>
                    <a:pt x="0" y="228555"/>
                    <a:pt x="0" y="216590"/>
                  </a:cubicBezTo>
                  <a:lnTo>
                    <a:pt x="0" y="21664"/>
                  </a:lnTo>
                  <a:cubicBezTo>
                    <a:pt x="0" y="9699"/>
                    <a:pt x="9699" y="0"/>
                    <a:pt x="2166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65CED1">
                    <a:alpha val="100000"/>
                  </a:srgbClr>
                </a:gs>
                <a:gs pos="100000">
                  <a:srgbClr val="1F4E4F">
                    <a:alpha val="100000"/>
                  </a:srgbClr>
                </a:gs>
              </a:gsLst>
              <a:lin ang="2700000"/>
            </a:gradFill>
            <a:ln cap="sq">
              <a:noFill/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1091610" cy="2954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47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1875585"/>
            <a:ext cx="13373100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776"/>
              </a:lnSpc>
            </a:pPr>
            <a:r>
              <a:rPr lang="en-US" sz="5112" dirty="0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SKC – Advanced Encryption Standard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981507" y="4913088"/>
            <a:ext cx="2936029" cy="281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58"/>
              </a:lnSpc>
            </a:pPr>
            <a:r>
              <a:rPr lang="en-US" sz="1910" dirty="0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Description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264952" y="4913088"/>
            <a:ext cx="2936029" cy="281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58"/>
              </a:lnSpc>
            </a:pPr>
            <a:r>
              <a:rPr lang="en-US" sz="1910" dirty="0" err="1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Particularité</a:t>
            </a:r>
            <a:endParaRPr lang="en-US" sz="1910" dirty="0">
              <a:solidFill>
                <a:srgbClr val="FFFFFF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701308" y="5773293"/>
            <a:ext cx="3216227" cy="2057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59"/>
              </a:lnSpc>
              <a:spcBef>
                <a:spcPct val="0"/>
              </a:spcBef>
            </a:pPr>
            <a:r>
              <a:rPr lang="en-US" sz="1738" spc="-8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AES </a:t>
            </a:r>
            <a:r>
              <a:rPr lang="en-US" sz="1738" spc="-8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est</a:t>
            </a:r>
            <a:r>
              <a:rPr lang="en-US" sz="1738" spc="-8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un </a:t>
            </a:r>
            <a:r>
              <a:rPr lang="en-US" sz="1738" spc="-8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algorythme</a:t>
            </a:r>
            <a:r>
              <a:rPr lang="en-US" sz="1738" spc="-8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de </a:t>
            </a:r>
            <a:r>
              <a:rPr lang="en-US" sz="1738" spc="-8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chiffrement</a:t>
            </a:r>
            <a:r>
              <a:rPr lang="en-US" sz="1738" spc="-8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1738" spc="-8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symétrique</a:t>
            </a:r>
            <a:r>
              <a:rPr lang="en-US" sz="1738" spc="-8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qui chiffre les données </a:t>
            </a:r>
            <a:r>
              <a:rPr lang="en-US" sz="1738" spc="-8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en</a:t>
            </a:r>
            <a:r>
              <a:rPr lang="en-US" sz="1738" spc="-8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bloc de taille fixe. </a:t>
            </a:r>
            <a:r>
              <a:rPr lang="en-US" sz="1738" spc="-8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Créé</a:t>
            </a:r>
            <a:r>
              <a:rPr lang="en-US" sz="1738" spc="-8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sur base de </a:t>
            </a:r>
            <a:r>
              <a:rPr lang="en-US" sz="1738" spc="-8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plusieurs</a:t>
            </a:r>
            <a:r>
              <a:rPr lang="en-US" sz="1738" spc="-8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1738" spc="-8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algorythme</a:t>
            </a:r>
            <a:r>
              <a:rPr lang="en-US" sz="1738" spc="-8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à la suite </a:t>
            </a:r>
            <a:r>
              <a:rPr lang="en-US" sz="1738" spc="-8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d’une</a:t>
            </a:r>
            <a:r>
              <a:rPr lang="en-US" sz="1738" spc="-8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“competition” pour </a:t>
            </a:r>
            <a:r>
              <a:rPr lang="en-US" sz="1738" spc="-8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élire</a:t>
            </a:r>
            <a:r>
              <a:rPr lang="en-US" sz="1738" spc="-8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un standard de </a:t>
            </a:r>
            <a:r>
              <a:rPr lang="en-US" sz="1738" spc="-8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chiffrement</a:t>
            </a:r>
            <a:r>
              <a:rPr lang="en-US" sz="1738" spc="-8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984753" y="5773293"/>
            <a:ext cx="3216227" cy="1762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59"/>
              </a:lnSpc>
              <a:spcBef>
                <a:spcPct val="0"/>
              </a:spcBef>
            </a:pPr>
            <a:r>
              <a:rPr lang="en-US" sz="1738" spc="-8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Bloc : 128 bits</a:t>
            </a:r>
          </a:p>
          <a:p>
            <a:pPr marL="0" lvl="0" indent="0" algn="l">
              <a:lnSpc>
                <a:spcPts val="2259"/>
              </a:lnSpc>
              <a:spcBef>
                <a:spcPct val="0"/>
              </a:spcBef>
            </a:pPr>
            <a:endParaRPr lang="en-US" sz="1738" spc="-8" dirty="0">
              <a:solidFill>
                <a:srgbClr val="343434"/>
              </a:solidFill>
              <a:latin typeface="HK Grotesk Medium"/>
              <a:ea typeface="HK Grotesk Medium"/>
              <a:cs typeface="HK Grotesk Medium"/>
              <a:sym typeface="HK Grotesk Medium"/>
            </a:endParaRPr>
          </a:p>
          <a:p>
            <a:pPr marL="0" lvl="0" indent="0" algn="l">
              <a:lnSpc>
                <a:spcPts val="2259"/>
              </a:lnSpc>
              <a:spcBef>
                <a:spcPct val="0"/>
              </a:spcBef>
            </a:pPr>
            <a:r>
              <a:rPr lang="en-US" sz="1738" spc="-8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Clé</a:t>
            </a:r>
            <a:r>
              <a:rPr lang="en-US" sz="1738" spc="-8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: 128, 192 </a:t>
            </a:r>
            <a:r>
              <a:rPr lang="en-US" sz="1738" spc="-8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ou</a:t>
            </a:r>
            <a:r>
              <a:rPr lang="en-US" sz="1738" spc="-8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256 bits</a:t>
            </a:r>
          </a:p>
          <a:p>
            <a:pPr marL="0" lvl="0" indent="0" algn="l">
              <a:lnSpc>
                <a:spcPts val="2259"/>
              </a:lnSpc>
              <a:spcBef>
                <a:spcPct val="0"/>
              </a:spcBef>
            </a:pPr>
            <a:endParaRPr lang="en-US" sz="1738" spc="-8" dirty="0">
              <a:solidFill>
                <a:srgbClr val="343434"/>
              </a:solidFill>
              <a:latin typeface="HK Grotesk Medium"/>
              <a:ea typeface="HK Grotesk Medium"/>
              <a:cs typeface="HK Grotesk Medium"/>
              <a:sym typeface="HK Grotesk Medium"/>
            </a:endParaRPr>
          </a:p>
          <a:p>
            <a:pPr marL="0" lvl="0" indent="0" algn="l">
              <a:lnSpc>
                <a:spcPts val="2259"/>
              </a:lnSpc>
              <a:spcBef>
                <a:spcPct val="0"/>
              </a:spcBef>
            </a:pPr>
            <a:r>
              <a:rPr lang="en-US" sz="1738" spc="-8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Opère</a:t>
            </a:r>
            <a:r>
              <a:rPr lang="en-US" sz="1738" spc="-8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sur </a:t>
            </a:r>
            <a:r>
              <a:rPr lang="en-US" sz="1738" spc="-8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plusieurs</a:t>
            </a:r>
            <a:r>
              <a:rPr lang="en-US" sz="1738" spc="-8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tours : 10, 12 </a:t>
            </a:r>
            <a:r>
              <a:rPr lang="en-US" sz="1738" spc="-8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ou</a:t>
            </a:r>
            <a:r>
              <a:rPr lang="en-US" sz="1738" spc="-8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14 </a:t>
            </a:r>
            <a:r>
              <a:rPr lang="en-US" sz="1738" spc="-8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suivant</a:t>
            </a:r>
            <a:r>
              <a:rPr lang="en-US" sz="1738" spc="-8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la </a:t>
            </a:r>
            <a:r>
              <a:rPr lang="en-US" sz="1738" spc="-8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clé</a:t>
            </a:r>
            <a:endParaRPr lang="en-US" sz="1738" spc="-8" dirty="0">
              <a:solidFill>
                <a:srgbClr val="343434"/>
              </a:solidFill>
              <a:latin typeface="HK Grotesk Medium"/>
              <a:ea typeface="HK Grotesk Medium"/>
              <a:cs typeface="HK Grotesk Medium"/>
              <a:sym typeface="HK Grotesk Medium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12268200" y="4698083"/>
            <a:ext cx="3216227" cy="701972"/>
            <a:chOff x="0" y="0"/>
            <a:chExt cx="1091610" cy="23825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91610" cy="238254"/>
            </a:xfrm>
            <a:custGeom>
              <a:avLst/>
              <a:gdLst/>
              <a:ahLst/>
              <a:cxnLst/>
              <a:rect l="l" t="t" r="r" b="b"/>
              <a:pathLst>
                <a:path w="1091610" h="238254">
                  <a:moveTo>
                    <a:pt x="21664" y="0"/>
                  </a:moveTo>
                  <a:lnTo>
                    <a:pt x="1069945" y="0"/>
                  </a:lnTo>
                  <a:cubicBezTo>
                    <a:pt x="1081910" y="0"/>
                    <a:pt x="1091610" y="9699"/>
                    <a:pt x="1091610" y="21664"/>
                  </a:cubicBezTo>
                  <a:lnTo>
                    <a:pt x="1091610" y="216590"/>
                  </a:lnTo>
                  <a:cubicBezTo>
                    <a:pt x="1091610" y="228555"/>
                    <a:pt x="1081910" y="238254"/>
                    <a:pt x="1069945" y="238254"/>
                  </a:cubicBezTo>
                  <a:lnTo>
                    <a:pt x="21664" y="238254"/>
                  </a:lnTo>
                  <a:cubicBezTo>
                    <a:pt x="9699" y="238254"/>
                    <a:pt x="0" y="228555"/>
                    <a:pt x="0" y="216590"/>
                  </a:cubicBezTo>
                  <a:lnTo>
                    <a:pt x="0" y="21664"/>
                  </a:lnTo>
                  <a:cubicBezTo>
                    <a:pt x="0" y="9699"/>
                    <a:pt x="9699" y="0"/>
                    <a:pt x="2166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65CED1">
                    <a:alpha val="100000"/>
                  </a:srgbClr>
                </a:gs>
                <a:gs pos="100000">
                  <a:srgbClr val="1F4E4F">
                    <a:alpha val="100000"/>
                  </a:srgbClr>
                </a:gs>
              </a:gsLst>
              <a:lin ang="270000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1091610" cy="2954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47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2548399" y="4913088"/>
            <a:ext cx="2936029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58"/>
              </a:lnSpc>
            </a:pPr>
            <a:r>
              <a:rPr lang="en-US" sz="1910" dirty="0" err="1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Exemple</a:t>
            </a:r>
            <a:endParaRPr lang="en-US" sz="1910" dirty="0">
              <a:solidFill>
                <a:srgbClr val="FFFFFF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2268200" y="5773293"/>
            <a:ext cx="3216227" cy="1762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59"/>
              </a:lnSpc>
              <a:spcBef>
                <a:spcPct val="0"/>
              </a:spcBef>
            </a:pPr>
            <a:r>
              <a:rPr lang="en-US" sz="1738" spc="-8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Cryptage</a:t>
            </a:r>
            <a:r>
              <a:rPr lang="en-US" sz="1738" spc="-8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de </a:t>
            </a:r>
            <a:r>
              <a:rPr lang="en-US" sz="1738" spc="-8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fichier</a:t>
            </a:r>
            <a:endParaRPr lang="en-US" sz="1738" spc="-8" dirty="0">
              <a:solidFill>
                <a:srgbClr val="343434"/>
              </a:solidFill>
              <a:latin typeface="HK Grotesk Medium"/>
              <a:ea typeface="HK Grotesk Medium"/>
              <a:cs typeface="HK Grotesk Medium"/>
              <a:sym typeface="HK Grotesk Medium"/>
            </a:endParaRPr>
          </a:p>
          <a:p>
            <a:pPr marL="0" lvl="0" indent="0" algn="l">
              <a:lnSpc>
                <a:spcPts val="2259"/>
              </a:lnSpc>
              <a:spcBef>
                <a:spcPct val="0"/>
              </a:spcBef>
            </a:pPr>
            <a:endParaRPr lang="en-US" sz="1738" spc="-8" dirty="0">
              <a:solidFill>
                <a:srgbClr val="343434"/>
              </a:solidFill>
              <a:latin typeface="HK Grotesk Medium"/>
              <a:ea typeface="HK Grotesk Medium"/>
              <a:cs typeface="HK Grotesk Medium"/>
              <a:sym typeface="HK Grotesk Medium"/>
            </a:endParaRPr>
          </a:p>
          <a:p>
            <a:pPr marL="0" lvl="0" indent="0" algn="l">
              <a:lnSpc>
                <a:spcPts val="2259"/>
              </a:lnSpc>
              <a:spcBef>
                <a:spcPct val="0"/>
              </a:spcBef>
            </a:pPr>
            <a:r>
              <a:rPr lang="en-US" sz="1738" spc="-8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Cryptage</a:t>
            </a:r>
            <a:r>
              <a:rPr lang="en-US" sz="1738" spc="-8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de données au repos</a:t>
            </a:r>
          </a:p>
          <a:p>
            <a:pPr marL="0" lvl="0" indent="0" algn="l">
              <a:lnSpc>
                <a:spcPts val="2259"/>
              </a:lnSpc>
              <a:spcBef>
                <a:spcPct val="0"/>
              </a:spcBef>
            </a:pPr>
            <a:endParaRPr lang="en-US" sz="1738" spc="-8" dirty="0">
              <a:solidFill>
                <a:srgbClr val="343434"/>
              </a:solidFill>
              <a:latin typeface="HK Grotesk Medium"/>
              <a:ea typeface="HK Grotesk Medium"/>
              <a:cs typeface="HK Grotesk Medium"/>
              <a:sym typeface="HK Grotesk Medium"/>
            </a:endParaRPr>
          </a:p>
          <a:p>
            <a:pPr marL="0" lvl="0" indent="0" algn="l">
              <a:lnSpc>
                <a:spcPts val="2259"/>
              </a:lnSpc>
              <a:spcBef>
                <a:spcPct val="0"/>
              </a:spcBef>
            </a:pPr>
            <a:r>
              <a:rPr lang="en-US" sz="1738" spc="-8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Sécurisation</a:t>
            </a:r>
            <a:r>
              <a:rPr lang="en-US" sz="1738" spc="-8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de </a:t>
            </a:r>
            <a:r>
              <a:rPr lang="en-US" sz="1738" spc="-8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protocole</a:t>
            </a:r>
            <a:r>
              <a:rPr lang="en-US" sz="1738" spc="-8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de communication (</a:t>
            </a:r>
            <a:r>
              <a:rPr lang="en-US" sz="1738" spc="-8" dirty="0" err="1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Ipsec</a:t>
            </a:r>
            <a:r>
              <a:rPr lang="en-US" sz="1738" spc="-8" dirty="0">
                <a:solidFill>
                  <a:srgbClr val="343434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)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17259300" y="0"/>
            <a:ext cx="1028700" cy="10287000"/>
            <a:chOff x="0" y="0"/>
            <a:chExt cx="270933" cy="2709333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70933" cy="2709333"/>
            </a:xfrm>
            <a:custGeom>
              <a:avLst/>
              <a:gdLst/>
              <a:ahLst/>
              <a:cxnLst/>
              <a:rect l="l" t="t" r="r" b="b"/>
              <a:pathLst>
                <a:path w="270933" h="2709333">
                  <a:moveTo>
                    <a:pt x="0" y="0"/>
                  </a:moveTo>
                  <a:lnTo>
                    <a:pt x="270933" y="0"/>
                  </a:lnTo>
                  <a:lnTo>
                    <a:pt x="270933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65CED1">
                    <a:alpha val="100000"/>
                  </a:srgbClr>
                </a:gs>
                <a:gs pos="100000">
                  <a:srgbClr val="000000">
                    <a:alpha val="100000"/>
                  </a:srgbClr>
                </a:gs>
              </a:gsLst>
              <a:lin ang="2700000"/>
            </a:gradFill>
            <a:ln cap="sq">
              <a:noFill/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57150"/>
              <a:ext cx="270933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47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2981</TotalTime>
  <Words>747</Words>
  <Application>Microsoft Office PowerPoint</Application>
  <PresentationFormat>Personnalisé</PresentationFormat>
  <Paragraphs>141</Paragraphs>
  <Slides>15</Slides>
  <Notes>7</Notes>
  <HiddenSlides>1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Archivo Black</vt:lpstr>
      <vt:lpstr>Arial</vt:lpstr>
      <vt:lpstr>Calibri</vt:lpstr>
      <vt:lpstr>HK Grotesk Medium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Dark Green White Gradient Technology Keynote Presentation</dc:title>
  <dc:creator>Student</dc:creator>
  <cp:lastModifiedBy>aurélien GERARD</cp:lastModifiedBy>
  <cp:revision>4</cp:revision>
  <dcterms:created xsi:type="dcterms:W3CDTF">2006-08-16T00:00:00Z</dcterms:created>
  <dcterms:modified xsi:type="dcterms:W3CDTF">2024-10-25T11:22:28Z</dcterms:modified>
  <dc:identifier>DAGTpMRGx8I</dc:identifier>
</cp:coreProperties>
</file>