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E8A25-4C03-4E92-BF49-1415667AF9C0}" v="295" dt="2023-07-07T13:43:37.783"/>
    <p1510:client id="{4059D9D4-0CBE-4ED7-97A6-599266307AC7}" v="97" dt="2023-07-07T13:25:1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3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27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6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0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3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3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3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43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D490E-E80F-8EED-96ED-ED334395F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Étude de cas: L'aéroclub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FB1C77-DCBB-481E-F401-9DF2F0871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Laboratoire sur l'utilisation des outils du BA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5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BA444-75FD-9001-AAF7-DD8812B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Case personnel et pilotes</a:t>
            </a:r>
          </a:p>
        </p:txBody>
      </p:sp>
      <p:pic>
        <p:nvPicPr>
          <p:cNvPr id="4" name="Image 4" descr="Une image contenant texte, diagramme, dessin, capture d’écran&#10;&#10;Description générée automatiquement">
            <a:extLst>
              <a:ext uri="{FF2B5EF4-FFF2-40B4-BE49-F238E27FC236}">
                <a16:creationId xmlns:a16="http://schemas.microsoft.com/office/drawing/2014/main" id="{7C38C671-847D-85BE-3EA3-F823F9BB5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72" y="1337100"/>
            <a:ext cx="6219585" cy="4980571"/>
          </a:xfrm>
        </p:spPr>
      </p:pic>
      <p:pic>
        <p:nvPicPr>
          <p:cNvPr id="5" name="Image 5" descr="Une image contenant texte, diagramme, capture d’écran, Tracé&#10;&#10;Description générée automatiquement">
            <a:extLst>
              <a:ext uri="{FF2B5EF4-FFF2-40B4-BE49-F238E27FC236}">
                <a16:creationId xmlns:a16="http://schemas.microsoft.com/office/drawing/2014/main" id="{B75045B9-78E3-1912-7311-67ABCEB2E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82" y="1339735"/>
            <a:ext cx="5537200" cy="49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 5" descr="Une image contenant texte, diagramme, ligne, dessin&#10;&#10;Description générée automatiquement">
            <a:extLst>
              <a:ext uri="{FF2B5EF4-FFF2-40B4-BE49-F238E27FC236}">
                <a16:creationId xmlns:a16="http://schemas.microsoft.com/office/drawing/2014/main" id="{67F1A249-DAC3-9BC9-3323-4055C5CEB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353" y="347447"/>
            <a:ext cx="4773590" cy="4377116"/>
          </a:xfrm>
          <a:prstGeom prst="rect">
            <a:avLst/>
          </a:prstGeom>
          <a:effectLst/>
        </p:spPr>
      </p:pic>
      <p:sp useBgFill="1">
        <p:nvSpPr>
          <p:cNvPr id="39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B9BD37-B014-41BD-6FF0-A0D2A5F2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Use Case plateforme et qualification</a:t>
            </a:r>
            <a:br>
              <a:rPr lang="en-US" sz="2600"/>
            </a:br>
            <a:endParaRPr lang="en-US" sz="2600"/>
          </a:p>
        </p:txBody>
      </p:sp>
      <p:pic>
        <p:nvPicPr>
          <p:cNvPr id="4" name="Image 4" descr="Une image contenant texte, diagramme, dessin, croquis&#10;&#10;Description générée automatiquement">
            <a:extLst>
              <a:ext uri="{FF2B5EF4-FFF2-40B4-BE49-F238E27FC236}">
                <a16:creationId xmlns:a16="http://schemas.microsoft.com/office/drawing/2014/main" id="{FDEEA678-FD2D-2E7E-BBF3-C0B3205D67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65" y="139629"/>
            <a:ext cx="4698059" cy="44579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470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DD273-0801-D163-48CB-2DE533B5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Case des vols</a:t>
            </a:r>
          </a:p>
        </p:txBody>
      </p:sp>
      <p:pic>
        <p:nvPicPr>
          <p:cNvPr id="4" name="Image 4" descr="Une image contenant texte, diagramme, dessin, croquis&#10;&#10;Description générée automatiquement">
            <a:extLst>
              <a:ext uri="{FF2B5EF4-FFF2-40B4-BE49-F238E27FC236}">
                <a16:creationId xmlns:a16="http://schemas.microsoft.com/office/drawing/2014/main" id="{4E20BB63-78B4-7289-F268-37D21CC6C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73" y="1360191"/>
            <a:ext cx="8287579" cy="5350026"/>
          </a:xfrm>
        </p:spPr>
      </p:pic>
    </p:spTree>
    <p:extLst>
      <p:ext uri="{BB962C8B-B14F-4D97-AF65-F5344CB8AC3E}">
        <p14:creationId xmlns:p14="http://schemas.microsoft.com/office/powerpoint/2010/main" val="371945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3DC6DF-3AB1-3F81-7018-A5499432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Diagramme d'activité:</a:t>
            </a:r>
            <a:br>
              <a:rPr lang="fr-FR" dirty="0"/>
            </a:br>
            <a:r>
              <a:rPr lang="fr-FR" dirty="0"/>
              <a:t>Ajout d'avions</a:t>
            </a:r>
            <a:endParaRPr lang="fr-FR"/>
          </a:p>
        </p:txBody>
      </p:sp>
      <p:pic>
        <p:nvPicPr>
          <p:cNvPr id="4" name="Image 4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1B0A75E7-EFFF-C146-C231-EB4DB5A3B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56572" y="804671"/>
            <a:ext cx="4438508" cy="5248657"/>
          </a:xfrm>
        </p:spPr>
      </p:pic>
    </p:spTree>
    <p:extLst>
      <p:ext uri="{BB962C8B-B14F-4D97-AF65-F5344CB8AC3E}">
        <p14:creationId xmlns:p14="http://schemas.microsoft.com/office/powerpoint/2010/main" val="156809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F67088-EB2B-6326-C3B0-3FA34D17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58" y="2305067"/>
            <a:ext cx="4166510" cy="26100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EBEBEB"/>
                </a:solidFill>
              </a:rPr>
              <a:t>Diagramme d'activité:</a:t>
            </a:r>
            <a:br>
              <a:rPr lang="fr-FR" dirty="0"/>
            </a:br>
            <a:r>
              <a:rPr lang="fr-FR" dirty="0">
                <a:solidFill>
                  <a:srgbClr val="EBEBEB"/>
                </a:solidFill>
              </a:rPr>
              <a:t>Disponibilité des instructeurs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Image 4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B9B75894-3B02-089A-DC66-541C6DE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65" y="312880"/>
            <a:ext cx="4932888" cy="6082146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517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393F3-4922-8491-0EC5-99A8305F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>
                <a:latin typeface="+mj-lt"/>
                <a:ea typeface="+mj-ea"/>
                <a:cs typeface="+mj-cs"/>
              </a:rPr>
              <a:t>Diagramme d'activité: </a:t>
            </a:r>
            <a:br>
              <a:rPr lang="en-US" sz="3600" b="0" i="0" kern="1200">
                <a:latin typeface="+mj-lt"/>
                <a:ea typeface="+mj-ea"/>
                <a:cs typeface="+mj-cs"/>
              </a:rPr>
            </a:br>
            <a:r>
              <a:rPr lang="en-US" sz="3600" b="0" i="0" kern="1200">
                <a:latin typeface="+mj-lt"/>
                <a:ea typeface="+mj-ea"/>
                <a:cs typeface="+mj-cs"/>
              </a:rPr>
              <a:t>Réservation de vols</a:t>
            </a:r>
          </a:p>
        </p:txBody>
      </p:sp>
      <p:pic>
        <p:nvPicPr>
          <p:cNvPr id="4" name="Image 4" descr="Une image contenant texte, diagramme, Parallèle, nombre&#10;&#10;Description générée automatiquement">
            <a:extLst>
              <a:ext uri="{FF2B5EF4-FFF2-40B4-BE49-F238E27FC236}">
                <a16:creationId xmlns:a16="http://schemas.microsoft.com/office/drawing/2014/main" id="{128EB685-6374-126C-ACB7-52B9EAB77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850D024A-11A1-6A60-8292-6AFEB6A4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6DC5A2-3CAD-51D0-6682-37D0C5621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2" b="2087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BC35F2-FC92-4434-B7C7-9857C5B58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fr-FR" sz="4800">
                <a:solidFill>
                  <a:srgbClr val="EBEBEB"/>
                </a:solidFill>
              </a:rPr>
              <a:t>En Conclusion</a:t>
            </a:r>
          </a:p>
        </p:txBody>
      </p:sp>
    </p:spTree>
    <p:extLst>
      <p:ext uri="{BB962C8B-B14F-4D97-AF65-F5344CB8AC3E}">
        <p14:creationId xmlns:p14="http://schemas.microsoft.com/office/powerpoint/2010/main" val="26516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4D9530-357C-EB93-4D2A-F56506CD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049EE-3D85-E967-2778-849607E8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fr-FR" dirty="0"/>
              <a:t>Problématiques</a:t>
            </a:r>
          </a:p>
          <a:p>
            <a:pPr>
              <a:buClr>
                <a:srgbClr val="8AD0D6"/>
              </a:buClr>
            </a:pPr>
            <a:r>
              <a:rPr lang="fr-FR"/>
              <a:t>BPMN</a:t>
            </a:r>
            <a:endParaRPr lang="fr-FR" dirty="0"/>
          </a:p>
          <a:p>
            <a:pPr>
              <a:buClr>
                <a:srgbClr val="8AD0D6"/>
              </a:buClr>
            </a:pPr>
            <a:r>
              <a:rPr lang="fr-FR" dirty="0"/>
              <a:t>Schéma DB</a:t>
            </a:r>
          </a:p>
          <a:p>
            <a:pPr>
              <a:buClr>
                <a:srgbClr val="8AD0D6"/>
              </a:buClr>
            </a:pPr>
            <a:r>
              <a:rPr lang="fr-FR" dirty="0"/>
              <a:t>UML</a:t>
            </a:r>
          </a:p>
          <a:p>
            <a:pPr>
              <a:buClr>
                <a:srgbClr val="8AD0D6"/>
              </a:buClr>
            </a:pPr>
            <a:r>
              <a:rPr lang="fr-FR" dirty="0"/>
              <a:t>Conclusion</a:t>
            </a:r>
          </a:p>
          <a:p>
            <a:pPr>
              <a:buClr>
                <a:srgbClr val="8AD0D6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39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points d’interrogation noirs 3D avec un point d’interrogation jaune">
            <a:extLst>
              <a:ext uri="{FF2B5EF4-FFF2-40B4-BE49-F238E27FC236}">
                <a16:creationId xmlns:a16="http://schemas.microsoft.com/office/drawing/2014/main" id="{67042D3D-7278-E508-E508-8CBAD5D186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02" r="7" b="7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C86730-0249-E984-5D39-8343C43F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Problématiques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0ACE9B-6972-C30F-08DC-4395162A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  </a:t>
            </a:r>
            <a:r>
              <a:rPr lang="en-US" cap="all" err="1">
                <a:solidFill>
                  <a:schemeClr val="tx2">
                    <a:lumMod val="40000"/>
                    <a:lumOff val="60000"/>
                  </a:schemeClr>
                </a:solidFill>
              </a:rPr>
              <a:t>aéroclub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veut structurer les </a:t>
            </a:r>
            <a:r>
              <a:rPr lang="en-US" cap="all" err="1">
                <a:solidFill>
                  <a:schemeClr val="tx2">
                    <a:lumMod val="40000"/>
                    <a:lumOff val="60000"/>
                  </a:schemeClr>
                </a:solidFill>
              </a:rPr>
              <a:t>données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sur </a:t>
            </a:r>
            <a:r>
              <a:rPr lang="en-US" cap="all" err="1">
                <a:solidFill>
                  <a:schemeClr val="tx2">
                    <a:lumMod val="40000"/>
                    <a:lumOff val="60000"/>
                  </a:schemeClr>
                </a:solidFill>
              </a:rPr>
              <a:t>ses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avions et </a:t>
            </a:r>
            <a:r>
              <a:rPr lang="en-US" cap="all" err="1">
                <a:solidFill>
                  <a:schemeClr val="tx2">
                    <a:lumMod val="40000"/>
                    <a:lumOff val="60000"/>
                  </a:schemeClr>
                </a:solidFill>
              </a:rPr>
              <a:t>ses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 </a:t>
            </a:r>
            <a:r>
              <a:rPr lang="en-US" cap="all" err="1">
                <a:solidFill>
                  <a:schemeClr val="tx2">
                    <a:lumMod val="40000"/>
                    <a:lumOff val="60000"/>
                  </a:schemeClr>
                </a:solidFill>
              </a:rPr>
              <a:t>pilotes</a:t>
            </a:r>
            <a:endParaRPr lang="en-US" cap="all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00EC9-6EE6-6B57-38A3-B3FF30EB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fr-FR" dirty="0"/>
              <a:t>Les schémas BPMN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9F15C45D-8BAD-B959-A6D7-824B9695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956" y="328625"/>
            <a:ext cx="5449471" cy="1784702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114AD3-4A27-A6D8-0B9A-B05CD395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Schéma ASIS</a:t>
            </a:r>
          </a:p>
          <a:p>
            <a:pPr marL="0" indent="0">
              <a:buClr>
                <a:srgbClr val="8AD0D6"/>
              </a:buClr>
              <a:buNone/>
            </a:pPr>
            <a:endParaRPr lang="fr-FR" dirty="0"/>
          </a:p>
        </p:txBody>
      </p:sp>
      <p:pic>
        <p:nvPicPr>
          <p:cNvPr id="5" name="Image 5" descr="Une image contenant diagramme, Dessin technique, Plan, texte&#10;&#10;Description générée automatiquement">
            <a:extLst>
              <a:ext uri="{FF2B5EF4-FFF2-40B4-BE49-F238E27FC236}">
                <a16:creationId xmlns:a16="http://schemas.microsoft.com/office/drawing/2014/main" id="{F6F7DDFF-41E9-B479-9853-9AEF1F1D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319" y="2170422"/>
            <a:ext cx="7897106" cy="44403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944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DB8294-BBF5-4EE7-8D08-DDECD12A1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AA68CD-BBCC-4482-B4F9-3EBE3A75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B58816D9-9E81-4B2B-95D3-C398BF15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Image 6" descr="Une image contenant diagramme, texte, Dessin technique, Plan&#10;&#10;Description générée automatiquement">
            <a:extLst>
              <a:ext uri="{FF2B5EF4-FFF2-40B4-BE49-F238E27FC236}">
                <a16:creationId xmlns:a16="http://schemas.microsoft.com/office/drawing/2014/main" id="{6CCA9BAD-88FA-88F9-69D2-AFF16A2F7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03" y="1143247"/>
            <a:ext cx="4585834" cy="2784680"/>
          </a:xfrm>
          <a:prstGeom prst="rect">
            <a:avLst/>
          </a:prstGeom>
          <a:effectLst/>
        </p:spPr>
      </p:pic>
      <p:sp useBgFill="1">
        <p:nvSpPr>
          <p:cNvPr id="37" name="Freeform 5">
            <a:extLst>
              <a:ext uri="{FF2B5EF4-FFF2-40B4-BE49-F238E27FC236}">
                <a16:creationId xmlns:a16="http://schemas.microsoft.com/office/drawing/2014/main" id="{BD26E291-370D-448F-BDB9-9A5999D46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F39BDD-437A-00CD-DBCD-404D9B4565C6}"/>
              </a:ext>
            </a:extLst>
          </p:cNvPr>
          <p:cNvSpPr txBox="1"/>
          <p:nvPr/>
        </p:nvSpPr>
        <p:spPr>
          <a:xfrm>
            <a:off x="635458" y="4854344"/>
            <a:ext cx="9345155" cy="8618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Schéma TOBE</a:t>
            </a:r>
          </a:p>
        </p:txBody>
      </p:sp>
      <p:pic>
        <p:nvPicPr>
          <p:cNvPr id="5" name="Image 5" descr="Une image contenant texte, diagramme, capture d’écran, Parallèle&#10;&#10;Description générée automatiquement">
            <a:extLst>
              <a:ext uri="{FF2B5EF4-FFF2-40B4-BE49-F238E27FC236}">
                <a16:creationId xmlns:a16="http://schemas.microsoft.com/office/drawing/2014/main" id="{9048ADAC-5E48-BCD7-2742-73461C731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43855" y="1154987"/>
            <a:ext cx="5490972" cy="27729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75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EEB70-E277-7AAB-017B-E16910A5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Base de données: E/A</a:t>
            </a:r>
          </a:p>
        </p:txBody>
      </p:sp>
      <p:pic>
        <p:nvPicPr>
          <p:cNvPr id="4" name="Image 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47970FCB-5F7C-CC9C-D384-898E130FA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494" y="1314009"/>
            <a:ext cx="7357903" cy="5373117"/>
          </a:xfrm>
        </p:spPr>
      </p:pic>
    </p:spTree>
    <p:extLst>
      <p:ext uri="{BB962C8B-B14F-4D97-AF65-F5344CB8AC3E}">
        <p14:creationId xmlns:p14="http://schemas.microsoft.com/office/powerpoint/2010/main" val="152383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582DF-2A0F-4DF9-EE0D-6BF2F578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DB: relationnel</a:t>
            </a:r>
          </a:p>
        </p:txBody>
      </p:sp>
      <p:pic>
        <p:nvPicPr>
          <p:cNvPr id="4" name="Image 4" descr="Une image contenant texte, diagramme, ligne, nombre&#10;&#10;Description générée automatiquement">
            <a:extLst>
              <a:ext uri="{FF2B5EF4-FFF2-40B4-BE49-F238E27FC236}">
                <a16:creationId xmlns:a16="http://schemas.microsoft.com/office/drawing/2014/main" id="{AEAC2BC2-81BD-48A1-B3D0-5CB0276CA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312" y="1464100"/>
            <a:ext cx="8933358" cy="5199934"/>
          </a:xfrm>
        </p:spPr>
      </p:pic>
    </p:spTree>
    <p:extLst>
      <p:ext uri="{BB962C8B-B14F-4D97-AF65-F5344CB8AC3E}">
        <p14:creationId xmlns:p14="http://schemas.microsoft.com/office/powerpoint/2010/main" val="291017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0E80F-9C89-42DA-AC6A-CA9F6C0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E97A8B-34DA-4605-C5EA-D5AD9030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492" y="1325880"/>
            <a:ext cx="3354807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Diagramme UML: Package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955B09-6DFD-41EE-8794-648DBC50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ounded Rectangle 4">
            <a:extLst>
              <a:ext uri="{FF2B5EF4-FFF2-40B4-BE49-F238E27FC236}">
                <a16:creationId xmlns:a16="http://schemas.microsoft.com/office/drawing/2014/main" id="{A8D15A26-D50C-4BE5-8A59-321D90248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6272784" cy="562624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texte, diagramme, ligne, Parallèle&#10;&#10;Description générée automatiquement">
            <a:extLst>
              <a:ext uri="{FF2B5EF4-FFF2-40B4-BE49-F238E27FC236}">
                <a16:creationId xmlns:a16="http://schemas.microsoft.com/office/drawing/2014/main" id="{1EE85D27-EBCB-BAD1-5D60-1C40D8169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2071" y="499152"/>
            <a:ext cx="7362734" cy="54764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175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EA588-A162-93DF-15A3-FF268E48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Case instructeur et avions</a:t>
            </a:r>
          </a:p>
        </p:txBody>
      </p:sp>
      <p:pic>
        <p:nvPicPr>
          <p:cNvPr id="4" name="Image 4" descr="Une image contenant texte, diagramme, dessin, ligne&#10;&#10;Description générée automatiquement">
            <a:extLst>
              <a:ext uri="{FF2B5EF4-FFF2-40B4-BE49-F238E27FC236}">
                <a16:creationId xmlns:a16="http://schemas.microsoft.com/office/drawing/2014/main" id="{62D31B99-02E2-4289-15F8-A6C34C79D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29" y="1371736"/>
            <a:ext cx="5799598" cy="4922844"/>
          </a:xfrm>
        </p:spPr>
      </p:pic>
      <p:pic>
        <p:nvPicPr>
          <p:cNvPr id="5" name="Image 5" descr="Une image contenant texte, diagramme, dessin, Police&#10;&#10;Description générée automatiquement">
            <a:extLst>
              <a:ext uri="{FF2B5EF4-FFF2-40B4-BE49-F238E27FC236}">
                <a16:creationId xmlns:a16="http://schemas.microsoft.com/office/drawing/2014/main" id="{8CEA7F24-E980-318F-9325-D8E650BE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18834"/>
            <a:ext cx="5791200" cy="4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Grand écran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Ion</vt:lpstr>
      <vt:lpstr>Étude de cas: L'aéroclub</vt:lpstr>
      <vt:lpstr>Sommaire</vt:lpstr>
      <vt:lpstr>Problématiques</vt:lpstr>
      <vt:lpstr>Les schémas BPMN</vt:lpstr>
      <vt:lpstr>Présentation PowerPoint</vt:lpstr>
      <vt:lpstr>Schéma Base de données: E/A</vt:lpstr>
      <vt:lpstr>Schéma DB: relationnel</vt:lpstr>
      <vt:lpstr>Diagramme UML: Package</vt:lpstr>
      <vt:lpstr>Use Case instructeur et avions</vt:lpstr>
      <vt:lpstr>Use Case personnel et pilotes</vt:lpstr>
      <vt:lpstr>Use Case plateforme et qualification </vt:lpstr>
      <vt:lpstr>Use Case des vols</vt:lpstr>
      <vt:lpstr>Diagramme d'activité: Ajout d'avions</vt:lpstr>
      <vt:lpstr>Diagramme d'activité: Disponibilité des instructeurs</vt:lpstr>
      <vt:lpstr>Diagramme d'activité:  Réservation de vols</vt:lpstr>
      <vt:lpstr>En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153</cp:revision>
  <dcterms:created xsi:type="dcterms:W3CDTF">2013-07-15T20:26:40Z</dcterms:created>
  <dcterms:modified xsi:type="dcterms:W3CDTF">2023-07-07T13:52:32Z</dcterms:modified>
</cp:coreProperties>
</file>