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60" r:id="rId5"/>
    <p:sldId id="268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9" r:id="rId23"/>
    <p:sldId id="277" r:id="rId24"/>
    <p:sldId id="280" r:id="rId25"/>
    <p:sldId id="281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0D1321-92C9-B328-A741-F851ED628858}" v="301" dt="2022-06-14T08:55:37.415"/>
    <p1510:client id="{DC4E8286-CA46-42AC-91B8-6DD7A548D5EB}" v="89" dt="2022-06-13T17:28:41.619"/>
    <p1510:client id="{FD6A5E9C-0543-3FD8-7FF8-64171F52F657}" v="87" dt="2022-06-14T09:34:21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B2555-00DC-46BE-B864-655FFE17070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86A1C7-06DA-4394-A99D-259D574C57B7}">
      <dgm:prSet/>
      <dgm:spPr/>
      <dgm:t>
        <a:bodyPr/>
        <a:lstStyle/>
        <a:p>
          <a:r>
            <a:rPr lang="fr-BE"/>
            <a:t>Contexte</a:t>
          </a:r>
          <a:endParaRPr lang="en-US"/>
        </a:p>
      </dgm:t>
    </dgm:pt>
    <dgm:pt modelId="{8C59BA0B-DBB9-4BFC-BFB0-7076DB648024}" type="parTrans" cxnId="{F2334295-53C1-4DB8-9AC1-764AFCF19D6F}">
      <dgm:prSet/>
      <dgm:spPr/>
      <dgm:t>
        <a:bodyPr/>
        <a:lstStyle/>
        <a:p>
          <a:endParaRPr lang="en-US"/>
        </a:p>
      </dgm:t>
    </dgm:pt>
    <dgm:pt modelId="{30D4DC68-D8AD-41BE-883F-21A88416CB21}" type="sibTrans" cxnId="{F2334295-53C1-4DB8-9AC1-764AFCF19D6F}">
      <dgm:prSet/>
      <dgm:spPr/>
      <dgm:t>
        <a:bodyPr/>
        <a:lstStyle/>
        <a:p>
          <a:endParaRPr lang="en-US"/>
        </a:p>
      </dgm:t>
    </dgm:pt>
    <dgm:pt modelId="{F210DEC7-591D-4D10-9896-561EE79301E0}">
      <dgm:prSet/>
      <dgm:spPr/>
      <dgm:t>
        <a:bodyPr/>
        <a:lstStyle/>
        <a:p>
          <a:r>
            <a:rPr lang="fr-BE"/>
            <a:t>Modélisation process métier (BPMN)</a:t>
          </a:r>
          <a:endParaRPr lang="en-US"/>
        </a:p>
      </dgm:t>
    </dgm:pt>
    <dgm:pt modelId="{E198AA66-F344-47E1-B7CD-223475491886}" type="parTrans" cxnId="{85AFA178-75FF-4927-8A36-911C05CEDC13}">
      <dgm:prSet/>
      <dgm:spPr/>
      <dgm:t>
        <a:bodyPr/>
        <a:lstStyle/>
        <a:p>
          <a:endParaRPr lang="en-US"/>
        </a:p>
      </dgm:t>
    </dgm:pt>
    <dgm:pt modelId="{90EE39C2-D81D-4867-BC34-249D8692693C}" type="sibTrans" cxnId="{85AFA178-75FF-4927-8A36-911C05CEDC13}">
      <dgm:prSet/>
      <dgm:spPr/>
      <dgm:t>
        <a:bodyPr/>
        <a:lstStyle/>
        <a:p>
          <a:endParaRPr lang="en-US"/>
        </a:p>
      </dgm:t>
    </dgm:pt>
    <dgm:pt modelId="{88E3F2FA-56F1-40FA-84AE-B6776740EFC6}">
      <dgm:prSet/>
      <dgm:spPr/>
      <dgm:t>
        <a:bodyPr/>
        <a:lstStyle/>
        <a:p>
          <a:r>
            <a:rPr lang="fr-BE"/>
            <a:t>Modélisation des actions du système information</a:t>
          </a:r>
          <a:endParaRPr lang="en-US"/>
        </a:p>
      </dgm:t>
    </dgm:pt>
    <dgm:pt modelId="{B0132EAC-56E4-404B-A6C9-F28F7D94AC52}" type="parTrans" cxnId="{169E2571-A2BA-464E-B42B-6F976BA5276E}">
      <dgm:prSet/>
      <dgm:spPr/>
      <dgm:t>
        <a:bodyPr/>
        <a:lstStyle/>
        <a:p>
          <a:endParaRPr lang="en-US"/>
        </a:p>
      </dgm:t>
    </dgm:pt>
    <dgm:pt modelId="{112862ED-DDB6-42E7-9A73-D306B36AE74A}" type="sibTrans" cxnId="{169E2571-A2BA-464E-B42B-6F976BA5276E}">
      <dgm:prSet/>
      <dgm:spPr/>
      <dgm:t>
        <a:bodyPr/>
        <a:lstStyle/>
        <a:p>
          <a:endParaRPr lang="en-US"/>
        </a:p>
      </dgm:t>
    </dgm:pt>
    <dgm:pt modelId="{9DADC817-2CD8-4A09-9DAB-50D870B7FAA1}">
      <dgm:prSet/>
      <dgm:spPr/>
      <dgm:t>
        <a:bodyPr/>
        <a:lstStyle/>
        <a:p>
          <a:r>
            <a:rPr lang="fr-BE"/>
            <a:t>Modélisation de la base de données</a:t>
          </a:r>
          <a:endParaRPr lang="en-US"/>
        </a:p>
      </dgm:t>
    </dgm:pt>
    <dgm:pt modelId="{9633C078-8FAB-4E05-A3E6-CA7118B585BF}" type="parTrans" cxnId="{13443F21-8E59-474D-AD9C-ADBAC4CA06BE}">
      <dgm:prSet/>
      <dgm:spPr/>
      <dgm:t>
        <a:bodyPr/>
        <a:lstStyle/>
        <a:p>
          <a:endParaRPr lang="en-US"/>
        </a:p>
      </dgm:t>
    </dgm:pt>
    <dgm:pt modelId="{57CC2B64-308C-4A75-9616-75CCB8B4C02F}" type="sibTrans" cxnId="{13443F21-8E59-474D-AD9C-ADBAC4CA06BE}">
      <dgm:prSet/>
      <dgm:spPr/>
      <dgm:t>
        <a:bodyPr/>
        <a:lstStyle/>
        <a:p>
          <a:endParaRPr lang="en-US"/>
        </a:p>
      </dgm:t>
    </dgm:pt>
    <dgm:pt modelId="{6382809E-CB5A-4D24-AFF2-D22862EF241E}">
      <dgm:prSet/>
      <dgm:spPr/>
      <dgm:t>
        <a:bodyPr/>
        <a:lstStyle/>
        <a:p>
          <a:r>
            <a:rPr lang="fr-BE"/>
            <a:t>Conclusion</a:t>
          </a:r>
          <a:endParaRPr lang="en-US"/>
        </a:p>
      </dgm:t>
    </dgm:pt>
    <dgm:pt modelId="{0CBCAD58-5FC2-4AFB-A2DB-058790A50A9C}" type="parTrans" cxnId="{2977709E-F930-484F-AE4D-8E0D9FB59D24}">
      <dgm:prSet/>
      <dgm:spPr/>
      <dgm:t>
        <a:bodyPr/>
        <a:lstStyle/>
        <a:p>
          <a:endParaRPr lang="en-US"/>
        </a:p>
      </dgm:t>
    </dgm:pt>
    <dgm:pt modelId="{1EF08905-60F5-4741-B556-D57879806F6E}" type="sibTrans" cxnId="{2977709E-F930-484F-AE4D-8E0D9FB59D24}">
      <dgm:prSet/>
      <dgm:spPr/>
      <dgm:t>
        <a:bodyPr/>
        <a:lstStyle/>
        <a:p>
          <a:endParaRPr lang="en-US"/>
        </a:p>
      </dgm:t>
    </dgm:pt>
    <dgm:pt modelId="{6491B083-F7C4-441A-A3C3-A2279EB14E95}" type="pres">
      <dgm:prSet presAssocID="{21DB2555-00DC-46BE-B864-655FFE17070E}" presName="diagram" presStyleCnt="0">
        <dgm:presLayoutVars>
          <dgm:dir/>
          <dgm:resizeHandles val="exact"/>
        </dgm:presLayoutVars>
      </dgm:prSet>
      <dgm:spPr/>
    </dgm:pt>
    <dgm:pt modelId="{124873F4-2EC8-4956-BA5F-FCAC6CC3AEE2}" type="pres">
      <dgm:prSet presAssocID="{1F86A1C7-06DA-4394-A99D-259D574C57B7}" presName="node" presStyleLbl="node1" presStyleIdx="0" presStyleCnt="5">
        <dgm:presLayoutVars>
          <dgm:bulletEnabled val="1"/>
        </dgm:presLayoutVars>
      </dgm:prSet>
      <dgm:spPr/>
    </dgm:pt>
    <dgm:pt modelId="{050AA311-5F2F-4D37-BE3A-3F624F39A595}" type="pres">
      <dgm:prSet presAssocID="{30D4DC68-D8AD-41BE-883F-21A88416CB21}" presName="sibTrans" presStyleLbl="sibTrans2D1" presStyleIdx="0" presStyleCnt="4"/>
      <dgm:spPr/>
    </dgm:pt>
    <dgm:pt modelId="{FD926BCF-0CC1-41C7-8576-4A47E7BB4FB4}" type="pres">
      <dgm:prSet presAssocID="{30D4DC68-D8AD-41BE-883F-21A88416CB21}" presName="connectorText" presStyleLbl="sibTrans2D1" presStyleIdx="0" presStyleCnt="4"/>
      <dgm:spPr/>
    </dgm:pt>
    <dgm:pt modelId="{859DDF20-D331-4667-BD4B-4FC377FED9DD}" type="pres">
      <dgm:prSet presAssocID="{F210DEC7-591D-4D10-9896-561EE79301E0}" presName="node" presStyleLbl="node1" presStyleIdx="1" presStyleCnt="5">
        <dgm:presLayoutVars>
          <dgm:bulletEnabled val="1"/>
        </dgm:presLayoutVars>
      </dgm:prSet>
      <dgm:spPr/>
    </dgm:pt>
    <dgm:pt modelId="{D02941B4-7616-4DE8-8CB3-A9DF11451B99}" type="pres">
      <dgm:prSet presAssocID="{90EE39C2-D81D-4867-BC34-249D8692693C}" presName="sibTrans" presStyleLbl="sibTrans2D1" presStyleIdx="1" presStyleCnt="4"/>
      <dgm:spPr/>
    </dgm:pt>
    <dgm:pt modelId="{B5E94D4C-2C97-4C42-AD2E-A75B86ABF255}" type="pres">
      <dgm:prSet presAssocID="{90EE39C2-D81D-4867-BC34-249D8692693C}" presName="connectorText" presStyleLbl="sibTrans2D1" presStyleIdx="1" presStyleCnt="4"/>
      <dgm:spPr/>
    </dgm:pt>
    <dgm:pt modelId="{010809E3-BF99-408D-8E1A-B7B3D336B739}" type="pres">
      <dgm:prSet presAssocID="{88E3F2FA-56F1-40FA-84AE-B6776740EFC6}" presName="node" presStyleLbl="node1" presStyleIdx="2" presStyleCnt="5">
        <dgm:presLayoutVars>
          <dgm:bulletEnabled val="1"/>
        </dgm:presLayoutVars>
      </dgm:prSet>
      <dgm:spPr/>
    </dgm:pt>
    <dgm:pt modelId="{DBEEED9A-DF00-4E89-B875-E8EAA580EA1A}" type="pres">
      <dgm:prSet presAssocID="{112862ED-DDB6-42E7-9A73-D306B36AE74A}" presName="sibTrans" presStyleLbl="sibTrans2D1" presStyleIdx="2" presStyleCnt="4"/>
      <dgm:spPr/>
    </dgm:pt>
    <dgm:pt modelId="{11B65FCF-2D9E-4600-9E1D-DB381C93C9D1}" type="pres">
      <dgm:prSet presAssocID="{112862ED-DDB6-42E7-9A73-D306B36AE74A}" presName="connectorText" presStyleLbl="sibTrans2D1" presStyleIdx="2" presStyleCnt="4"/>
      <dgm:spPr/>
    </dgm:pt>
    <dgm:pt modelId="{7C26B34B-0373-474F-BD5A-AB87F77BBDB0}" type="pres">
      <dgm:prSet presAssocID="{9DADC817-2CD8-4A09-9DAB-50D870B7FAA1}" presName="node" presStyleLbl="node1" presStyleIdx="3" presStyleCnt="5">
        <dgm:presLayoutVars>
          <dgm:bulletEnabled val="1"/>
        </dgm:presLayoutVars>
      </dgm:prSet>
      <dgm:spPr/>
    </dgm:pt>
    <dgm:pt modelId="{B4AB96EC-AC4C-4313-94BA-0BC62ACDE6A3}" type="pres">
      <dgm:prSet presAssocID="{57CC2B64-308C-4A75-9616-75CCB8B4C02F}" presName="sibTrans" presStyleLbl="sibTrans2D1" presStyleIdx="3" presStyleCnt="4"/>
      <dgm:spPr/>
    </dgm:pt>
    <dgm:pt modelId="{30E1D2B1-CB1F-4882-8A99-2BD92D7A9395}" type="pres">
      <dgm:prSet presAssocID="{57CC2B64-308C-4A75-9616-75CCB8B4C02F}" presName="connectorText" presStyleLbl="sibTrans2D1" presStyleIdx="3" presStyleCnt="4"/>
      <dgm:spPr/>
    </dgm:pt>
    <dgm:pt modelId="{9C75A2C9-87CB-46AD-96C3-C9A37CA7CD24}" type="pres">
      <dgm:prSet presAssocID="{6382809E-CB5A-4D24-AFF2-D22862EF241E}" presName="node" presStyleLbl="node1" presStyleIdx="4" presStyleCnt="5">
        <dgm:presLayoutVars>
          <dgm:bulletEnabled val="1"/>
        </dgm:presLayoutVars>
      </dgm:prSet>
      <dgm:spPr/>
    </dgm:pt>
  </dgm:ptLst>
  <dgm:cxnLst>
    <dgm:cxn modelId="{377F130D-4CDF-433D-8B23-4473603E3D93}" type="presOf" srcId="{90EE39C2-D81D-4867-BC34-249D8692693C}" destId="{D02941B4-7616-4DE8-8CB3-A9DF11451B99}" srcOrd="0" destOrd="0" presId="urn:microsoft.com/office/officeart/2005/8/layout/process5"/>
    <dgm:cxn modelId="{45BB1718-597C-4B8A-BCFC-439E7E39C805}" type="presOf" srcId="{F210DEC7-591D-4D10-9896-561EE79301E0}" destId="{859DDF20-D331-4667-BD4B-4FC377FED9DD}" srcOrd="0" destOrd="0" presId="urn:microsoft.com/office/officeart/2005/8/layout/process5"/>
    <dgm:cxn modelId="{13443F21-8E59-474D-AD9C-ADBAC4CA06BE}" srcId="{21DB2555-00DC-46BE-B864-655FFE17070E}" destId="{9DADC817-2CD8-4A09-9DAB-50D870B7FAA1}" srcOrd="3" destOrd="0" parTransId="{9633C078-8FAB-4E05-A3E6-CA7118B585BF}" sibTransId="{57CC2B64-308C-4A75-9616-75CCB8B4C02F}"/>
    <dgm:cxn modelId="{FDDF1524-3A0D-46DA-87EB-10EBB7C2EFF0}" type="presOf" srcId="{57CC2B64-308C-4A75-9616-75CCB8B4C02F}" destId="{30E1D2B1-CB1F-4882-8A99-2BD92D7A9395}" srcOrd="1" destOrd="0" presId="urn:microsoft.com/office/officeart/2005/8/layout/process5"/>
    <dgm:cxn modelId="{C4C78D29-09FF-4054-BC2F-1398A877338F}" type="presOf" srcId="{88E3F2FA-56F1-40FA-84AE-B6776740EFC6}" destId="{010809E3-BF99-408D-8E1A-B7B3D336B739}" srcOrd="0" destOrd="0" presId="urn:microsoft.com/office/officeart/2005/8/layout/process5"/>
    <dgm:cxn modelId="{5478E06E-D4D2-441E-9D54-B9DBB7A3A2E4}" type="presOf" srcId="{1F86A1C7-06DA-4394-A99D-259D574C57B7}" destId="{124873F4-2EC8-4956-BA5F-FCAC6CC3AEE2}" srcOrd="0" destOrd="0" presId="urn:microsoft.com/office/officeart/2005/8/layout/process5"/>
    <dgm:cxn modelId="{169E2571-A2BA-464E-B42B-6F976BA5276E}" srcId="{21DB2555-00DC-46BE-B864-655FFE17070E}" destId="{88E3F2FA-56F1-40FA-84AE-B6776740EFC6}" srcOrd="2" destOrd="0" parTransId="{B0132EAC-56E4-404B-A6C9-F28F7D94AC52}" sibTransId="{112862ED-DDB6-42E7-9A73-D306B36AE74A}"/>
    <dgm:cxn modelId="{85AFA178-75FF-4927-8A36-911C05CEDC13}" srcId="{21DB2555-00DC-46BE-B864-655FFE17070E}" destId="{F210DEC7-591D-4D10-9896-561EE79301E0}" srcOrd="1" destOrd="0" parTransId="{E198AA66-F344-47E1-B7CD-223475491886}" sibTransId="{90EE39C2-D81D-4867-BC34-249D8692693C}"/>
    <dgm:cxn modelId="{CD1D7581-56F8-4FC0-B6AA-736E55A1EADE}" type="presOf" srcId="{112862ED-DDB6-42E7-9A73-D306B36AE74A}" destId="{11B65FCF-2D9E-4600-9E1D-DB381C93C9D1}" srcOrd="1" destOrd="0" presId="urn:microsoft.com/office/officeart/2005/8/layout/process5"/>
    <dgm:cxn modelId="{F2334295-53C1-4DB8-9AC1-764AFCF19D6F}" srcId="{21DB2555-00DC-46BE-B864-655FFE17070E}" destId="{1F86A1C7-06DA-4394-A99D-259D574C57B7}" srcOrd="0" destOrd="0" parTransId="{8C59BA0B-DBB9-4BFC-BFB0-7076DB648024}" sibTransId="{30D4DC68-D8AD-41BE-883F-21A88416CB21}"/>
    <dgm:cxn modelId="{2977709E-F930-484F-AE4D-8E0D9FB59D24}" srcId="{21DB2555-00DC-46BE-B864-655FFE17070E}" destId="{6382809E-CB5A-4D24-AFF2-D22862EF241E}" srcOrd="4" destOrd="0" parTransId="{0CBCAD58-5FC2-4AFB-A2DB-058790A50A9C}" sibTransId="{1EF08905-60F5-4741-B556-D57879806F6E}"/>
    <dgm:cxn modelId="{601AC29F-9C84-4558-B5D5-D35C9402B2E7}" type="presOf" srcId="{57CC2B64-308C-4A75-9616-75CCB8B4C02F}" destId="{B4AB96EC-AC4C-4313-94BA-0BC62ACDE6A3}" srcOrd="0" destOrd="0" presId="urn:microsoft.com/office/officeart/2005/8/layout/process5"/>
    <dgm:cxn modelId="{7F08FAA6-CC02-4CF7-9D6E-151886B631CD}" type="presOf" srcId="{6382809E-CB5A-4D24-AFF2-D22862EF241E}" destId="{9C75A2C9-87CB-46AD-96C3-C9A37CA7CD24}" srcOrd="0" destOrd="0" presId="urn:microsoft.com/office/officeart/2005/8/layout/process5"/>
    <dgm:cxn modelId="{A8CA44B1-C0CE-4053-8548-471D297EC42B}" type="presOf" srcId="{90EE39C2-D81D-4867-BC34-249D8692693C}" destId="{B5E94D4C-2C97-4C42-AD2E-A75B86ABF255}" srcOrd="1" destOrd="0" presId="urn:microsoft.com/office/officeart/2005/8/layout/process5"/>
    <dgm:cxn modelId="{6AB0C3B4-B6AE-4519-97EE-09143F1946C1}" type="presOf" srcId="{30D4DC68-D8AD-41BE-883F-21A88416CB21}" destId="{FD926BCF-0CC1-41C7-8576-4A47E7BB4FB4}" srcOrd="1" destOrd="0" presId="urn:microsoft.com/office/officeart/2005/8/layout/process5"/>
    <dgm:cxn modelId="{D0E107CC-51DA-414C-A1DD-24A2BB69F219}" type="presOf" srcId="{9DADC817-2CD8-4A09-9DAB-50D870B7FAA1}" destId="{7C26B34B-0373-474F-BD5A-AB87F77BBDB0}" srcOrd="0" destOrd="0" presId="urn:microsoft.com/office/officeart/2005/8/layout/process5"/>
    <dgm:cxn modelId="{0D093EDE-8953-40AB-AA9A-315FC7645877}" type="presOf" srcId="{21DB2555-00DC-46BE-B864-655FFE17070E}" destId="{6491B083-F7C4-441A-A3C3-A2279EB14E95}" srcOrd="0" destOrd="0" presId="urn:microsoft.com/office/officeart/2005/8/layout/process5"/>
    <dgm:cxn modelId="{61DE9AF7-5862-411A-8561-5767BB5A96DF}" type="presOf" srcId="{30D4DC68-D8AD-41BE-883F-21A88416CB21}" destId="{050AA311-5F2F-4D37-BE3A-3F624F39A595}" srcOrd="0" destOrd="0" presId="urn:microsoft.com/office/officeart/2005/8/layout/process5"/>
    <dgm:cxn modelId="{45BCEAFB-BF4E-4081-9B52-3447E48A7F7D}" type="presOf" srcId="{112862ED-DDB6-42E7-9A73-D306B36AE74A}" destId="{DBEEED9A-DF00-4E89-B875-E8EAA580EA1A}" srcOrd="0" destOrd="0" presId="urn:microsoft.com/office/officeart/2005/8/layout/process5"/>
    <dgm:cxn modelId="{75E449B0-375F-4461-86E0-990B657616C0}" type="presParOf" srcId="{6491B083-F7C4-441A-A3C3-A2279EB14E95}" destId="{124873F4-2EC8-4956-BA5F-FCAC6CC3AEE2}" srcOrd="0" destOrd="0" presId="urn:microsoft.com/office/officeart/2005/8/layout/process5"/>
    <dgm:cxn modelId="{DAEA5965-42D9-4112-BE29-9952DEAF8B5D}" type="presParOf" srcId="{6491B083-F7C4-441A-A3C3-A2279EB14E95}" destId="{050AA311-5F2F-4D37-BE3A-3F624F39A595}" srcOrd="1" destOrd="0" presId="urn:microsoft.com/office/officeart/2005/8/layout/process5"/>
    <dgm:cxn modelId="{06C4B3B8-9693-4EA3-A89B-F98E92676F6F}" type="presParOf" srcId="{050AA311-5F2F-4D37-BE3A-3F624F39A595}" destId="{FD926BCF-0CC1-41C7-8576-4A47E7BB4FB4}" srcOrd="0" destOrd="0" presId="urn:microsoft.com/office/officeart/2005/8/layout/process5"/>
    <dgm:cxn modelId="{A40D6745-EA0B-4970-B952-ED2D09853E0B}" type="presParOf" srcId="{6491B083-F7C4-441A-A3C3-A2279EB14E95}" destId="{859DDF20-D331-4667-BD4B-4FC377FED9DD}" srcOrd="2" destOrd="0" presId="urn:microsoft.com/office/officeart/2005/8/layout/process5"/>
    <dgm:cxn modelId="{A52FDBF4-166E-4523-9C12-C53CFE1D3BAD}" type="presParOf" srcId="{6491B083-F7C4-441A-A3C3-A2279EB14E95}" destId="{D02941B4-7616-4DE8-8CB3-A9DF11451B99}" srcOrd="3" destOrd="0" presId="urn:microsoft.com/office/officeart/2005/8/layout/process5"/>
    <dgm:cxn modelId="{13318C66-D8A9-4AF2-9A23-B8FB815CA41D}" type="presParOf" srcId="{D02941B4-7616-4DE8-8CB3-A9DF11451B99}" destId="{B5E94D4C-2C97-4C42-AD2E-A75B86ABF255}" srcOrd="0" destOrd="0" presId="urn:microsoft.com/office/officeart/2005/8/layout/process5"/>
    <dgm:cxn modelId="{52E692C1-CB33-4EB8-92DD-7D079EB9E336}" type="presParOf" srcId="{6491B083-F7C4-441A-A3C3-A2279EB14E95}" destId="{010809E3-BF99-408D-8E1A-B7B3D336B739}" srcOrd="4" destOrd="0" presId="urn:microsoft.com/office/officeart/2005/8/layout/process5"/>
    <dgm:cxn modelId="{FA35E100-6B77-488F-B62E-1D310E4CBEFD}" type="presParOf" srcId="{6491B083-F7C4-441A-A3C3-A2279EB14E95}" destId="{DBEEED9A-DF00-4E89-B875-E8EAA580EA1A}" srcOrd="5" destOrd="0" presId="urn:microsoft.com/office/officeart/2005/8/layout/process5"/>
    <dgm:cxn modelId="{9AD1F441-332A-49F5-8709-E4D502B0F5F8}" type="presParOf" srcId="{DBEEED9A-DF00-4E89-B875-E8EAA580EA1A}" destId="{11B65FCF-2D9E-4600-9E1D-DB381C93C9D1}" srcOrd="0" destOrd="0" presId="urn:microsoft.com/office/officeart/2005/8/layout/process5"/>
    <dgm:cxn modelId="{3496DF53-C784-4247-B1D2-AAA8BC4C6BCE}" type="presParOf" srcId="{6491B083-F7C4-441A-A3C3-A2279EB14E95}" destId="{7C26B34B-0373-474F-BD5A-AB87F77BBDB0}" srcOrd="6" destOrd="0" presId="urn:microsoft.com/office/officeart/2005/8/layout/process5"/>
    <dgm:cxn modelId="{E2E4D113-94A8-4ED5-A927-D1ACE09DF9B5}" type="presParOf" srcId="{6491B083-F7C4-441A-A3C3-A2279EB14E95}" destId="{B4AB96EC-AC4C-4313-94BA-0BC62ACDE6A3}" srcOrd="7" destOrd="0" presId="urn:microsoft.com/office/officeart/2005/8/layout/process5"/>
    <dgm:cxn modelId="{F027B549-4B63-406C-8C5D-B99C52ABC30D}" type="presParOf" srcId="{B4AB96EC-AC4C-4313-94BA-0BC62ACDE6A3}" destId="{30E1D2B1-CB1F-4882-8A99-2BD92D7A9395}" srcOrd="0" destOrd="0" presId="urn:microsoft.com/office/officeart/2005/8/layout/process5"/>
    <dgm:cxn modelId="{C4E55FF9-1A2B-4BB0-A8E6-731D0BF4086A}" type="presParOf" srcId="{6491B083-F7C4-441A-A3C3-A2279EB14E95}" destId="{9C75A2C9-87CB-46AD-96C3-C9A37CA7CD2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873F4-2EC8-4956-BA5F-FCAC6CC3AEE2}">
      <dsp:nvSpPr>
        <dsp:cNvPr id="0" name=""/>
        <dsp:cNvSpPr/>
      </dsp:nvSpPr>
      <dsp:spPr>
        <a:xfrm>
          <a:off x="638908" y="1778"/>
          <a:ext cx="2119336" cy="127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Contexte</a:t>
          </a:r>
          <a:endParaRPr lang="en-US" sz="1900" kern="1200"/>
        </a:p>
      </dsp:txBody>
      <dsp:txXfrm>
        <a:off x="676152" y="39022"/>
        <a:ext cx="2044848" cy="1197113"/>
      </dsp:txXfrm>
    </dsp:sp>
    <dsp:sp modelId="{050AA311-5F2F-4D37-BE3A-3F624F39A595}">
      <dsp:nvSpPr>
        <dsp:cNvPr id="0" name=""/>
        <dsp:cNvSpPr/>
      </dsp:nvSpPr>
      <dsp:spPr>
        <a:xfrm>
          <a:off x="2944746" y="374781"/>
          <a:ext cx="449299" cy="525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944746" y="479900"/>
        <a:ext cx="314509" cy="315357"/>
      </dsp:txXfrm>
    </dsp:sp>
    <dsp:sp modelId="{859DDF20-D331-4667-BD4B-4FC377FED9DD}">
      <dsp:nvSpPr>
        <dsp:cNvPr id="0" name=""/>
        <dsp:cNvSpPr/>
      </dsp:nvSpPr>
      <dsp:spPr>
        <a:xfrm>
          <a:off x="3605979" y="1778"/>
          <a:ext cx="2119336" cy="127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Modélisation process métier (BPMN)</a:t>
          </a:r>
          <a:endParaRPr lang="en-US" sz="1900" kern="1200"/>
        </a:p>
      </dsp:txBody>
      <dsp:txXfrm>
        <a:off x="3643223" y="39022"/>
        <a:ext cx="2044848" cy="1197113"/>
      </dsp:txXfrm>
    </dsp:sp>
    <dsp:sp modelId="{D02941B4-7616-4DE8-8CB3-A9DF11451B99}">
      <dsp:nvSpPr>
        <dsp:cNvPr id="0" name=""/>
        <dsp:cNvSpPr/>
      </dsp:nvSpPr>
      <dsp:spPr>
        <a:xfrm rot="5400000">
          <a:off x="4440997" y="1421734"/>
          <a:ext cx="449299" cy="525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4507968" y="1459882"/>
        <a:ext cx="315357" cy="314509"/>
      </dsp:txXfrm>
    </dsp:sp>
    <dsp:sp modelId="{010809E3-BF99-408D-8E1A-B7B3D336B739}">
      <dsp:nvSpPr>
        <dsp:cNvPr id="0" name=""/>
        <dsp:cNvSpPr/>
      </dsp:nvSpPr>
      <dsp:spPr>
        <a:xfrm>
          <a:off x="3605979" y="2121115"/>
          <a:ext cx="2119336" cy="127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Modélisation des actions du système information</a:t>
          </a:r>
          <a:endParaRPr lang="en-US" sz="1900" kern="1200"/>
        </a:p>
      </dsp:txBody>
      <dsp:txXfrm>
        <a:off x="3643223" y="2158359"/>
        <a:ext cx="2044848" cy="1197113"/>
      </dsp:txXfrm>
    </dsp:sp>
    <dsp:sp modelId="{DBEEED9A-DF00-4E89-B875-E8EAA580EA1A}">
      <dsp:nvSpPr>
        <dsp:cNvPr id="0" name=""/>
        <dsp:cNvSpPr/>
      </dsp:nvSpPr>
      <dsp:spPr>
        <a:xfrm rot="10800000">
          <a:off x="2970178" y="2494118"/>
          <a:ext cx="449299" cy="525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104968" y="2599237"/>
        <a:ext cx="314509" cy="315357"/>
      </dsp:txXfrm>
    </dsp:sp>
    <dsp:sp modelId="{7C26B34B-0373-474F-BD5A-AB87F77BBDB0}">
      <dsp:nvSpPr>
        <dsp:cNvPr id="0" name=""/>
        <dsp:cNvSpPr/>
      </dsp:nvSpPr>
      <dsp:spPr>
        <a:xfrm>
          <a:off x="638908" y="2121115"/>
          <a:ext cx="2119336" cy="127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Modélisation de la base de données</a:t>
          </a:r>
          <a:endParaRPr lang="en-US" sz="1900" kern="1200"/>
        </a:p>
      </dsp:txBody>
      <dsp:txXfrm>
        <a:off x="676152" y="2158359"/>
        <a:ext cx="2044848" cy="1197113"/>
      </dsp:txXfrm>
    </dsp:sp>
    <dsp:sp modelId="{B4AB96EC-AC4C-4313-94BA-0BC62ACDE6A3}">
      <dsp:nvSpPr>
        <dsp:cNvPr id="0" name=""/>
        <dsp:cNvSpPr/>
      </dsp:nvSpPr>
      <dsp:spPr>
        <a:xfrm rot="5400000">
          <a:off x="1473926" y="3541070"/>
          <a:ext cx="449299" cy="525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1540897" y="3579218"/>
        <a:ext cx="315357" cy="314509"/>
      </dsp:txXfrm>
    </dsp:sp>
    <dsp:sp modelId="{9C75A2C9-87CB-46AD-96C3-C9A37CA7CD24}">
      <dsp:nvSpPr>
        <dsp:cNvPr id="0" name=""/>
        <dsp:cNvSpPr/>
      </dsp:nvSpPr>
      <dsp:spPr>
        <a:xfrm>
          <a:off x="638908" y="4240451"/>
          <a:ext cx="2119336" cy="127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Conclusion</a:t>
          </a:r>
          <a:endParaRPr lang="en-US" sz="1900" kern="1200"/>
        </a:p>
      </dsp:txBody>
      <dsp:txXfrm>
        <a:off x="676152" y="4277695"/>
        <a:ext cx="2044848" cy="1197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4EFF3-B300-683C-955F-DD15A811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42E708-9B63-6A92-FAF6-E9F8BB8EB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EDD81A-94D6-87A3-F60F-724B4F2B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F394-1728-4199-906B-75397E39BEC4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6669E0-1B42-4435-8E7F-6565E484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7180CA-B8C6-FC16-FE69-A90A66F6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681-ABE6-42D5-8288-D677D9855C2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538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C7B80-E4EE-80F0-EDC2-DABEE8E5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47A7D7-CC3E-3151-01DA-E59D0C16A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D52DC9-CE54-8912-7E1D-06D1903F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F394-1728-4199-906B-75397E39BEC4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DC113-451F-4A99-BACF-FABFA2B9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F21BE-0E71-B9E8-77C7-AAE89AC5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681-ABE6-42D5-8288-D677D9855C2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170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5C4FD5-9566-D365-4BFB-6219AA5F1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C22409-7980-B965-DC1F-D4B462095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644CF8-0A77-4D51-73E0-4DD13A02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F394-1728-4199-906B-75397E39BEC4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A3E4D3-C920-A1B4-B7A1-B67C610D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F8167A-285D-6AED-3608-EBB3D8E1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681-ABE6-42D5-8288-D677D9855C2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413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460A6-B523-41BE-EAD4-12669EA6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FCBE01-5C69-3A4B-C6D7-B7853D43B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E9908E-545B-BA9E-8EF5-4F6B9E52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F394-1728-4199-906B-75397E39BEC4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35E730-21CB-5B69-950A-AC763212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2B39F4-339D-BDB3-03E9-FAD8A248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681-ABE6-42D5-8288-D677D9855C2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552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3A186-95C5-73D2-93AB-27357311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9FE0BE-02BE-B34D-5E33-30077DC4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277BAE-7287-3772-652D-71E9D641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F394-1728-4199-906B-75397E39BEC4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0E1A34-EBC9-B87A-763F-E27B73DF7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D31E6A-27F2-4360-B2BA-3E911C1B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681-ABE6-42D5-8288-D677D9855C2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441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BFF24-B818-79FC-8F2C-7F0EB29E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6CBB01-C81B-5626-91B4-97ADBA609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99467-BFEF-AFA8-EFA3-4FB1BC883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151E4E-909D-FE05-538D-985E6845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F394-1728-4199-906B-75397E39BEC4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460DB2-76D0-E963-BE65-1F484B29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AB8601-8B8A-1FF5-687F-B7EC7EF5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681-ABE6-42D5-8288-D677D9855C2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671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D9B84-7B45-D72F-FCFA-CDE1D910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AAF6B3-2E35-C013-380E-06F7B951C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1163F6-750A-B157-F5D0-6486D2901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81F33A-D70F-EE1D-9179-1FB2A2445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4D7F68B-A25F-6BDD-CB95-2C6FC3DC5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3638E6-8534-B382-F332-9FC5138A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F394-1728-4199-906B-75397E39BEC4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A2058C0-43B4-314A-732B-0AF22348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E259E39-EB15-3BA0-5D53-666EB1D1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681-ABE6-42D5-8288-D677D9855C2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132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B10AB-F208-4E99-88FB-BA81A2EB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46AB0B-E9F5-A0F9-F8D5-5357A21D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F394-1728-4199-906B-75397E39BEC4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B0531B-AF05-69C2-DBFE-6413FC3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472EAC-8C33-FBAB-7E44-30C351C5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681-ABE6-42D5-8288-D677D9855C2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443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0FD61CE-F7EC-BDCC-2320-A2A6B014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F394-1728-4199-906B-75397E39BEC4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E059E4-1E7D-01F4-4DF6-C7694620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5F324C-B549-9079-F8A9-19C0121F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681-ABE6-42D5-8288-D677D9855C2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341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54087-8F7C-EE24-BDCC-38A03654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D06965-6852-6A02-16CD-295140826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A59946-19A8-DBA3-C431-70C1B881F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19D738-718E-C7C6-51D5-4596B1B2F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F394-1728-4199-906B-75397E39BEC4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264746-CFAA-E01F-1E47-0E5D34B6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1DB76B-D3D7-99C5-3E2C-6F8EF8D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681-ABE6-42D5-8288-D677D9855C2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617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3403AF-EE40-A007-9210-2792F84D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EDD627-4730-6DA0-7A31-184566118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DCA65A-A8D6-2FEB-C223-0B6352B04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2699F2-5CE8-B68E-4576-2843AA06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F394-1728-4199-906B-75397E39BEC4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0C58E4-D2FC-B4C0-43B9-B6ED6029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871F2D-A81F-FEDF-DBDA-E31359002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681-ABE6-42D5-8288-D677D9855C2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02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C17230-04E8-EF1A-14CB-309DBD33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D34534-E022-CD2F-EBA4-B5EE1A3C0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E4DD80-DEF5-A8CA-DD34-672E89356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AF394-1728-4199-906B-75397E39BEC4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63FB61-A27A-1103-197D-F724DEA50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6844CE-9E3E-17A5-3DB0-5489B079C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A681-ABE6-42D5-8288-D677D9855C2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282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A44117-F3BF-133A-B082-571125C3F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BE" sz="4400" dirty="0"/>
              <a:t>SYSTÈME INFORMATIQUE DE LA SOCIETE DE LOCATION DE VOITURES </a:t>
            </a:r>
            <a:r>
              <a:rPr lang="fr-BE" sz="4400" b="1" dirty="0"/>
              <a:t>LOCAVOIT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A11915-B15C-A3F9-CE75-C7494DCC1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fr-FR" sz="2000"/>
              <a:t>Carole André – 14 juin 2022</a:t>
            </a:r>
            <a:endParaRPr lang="fr-BE" sz="200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B7F4AFF-2A6C-2811-7CAB-6EA08029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356" y="1214425"/>
            <a:ext cx="6408836" cy="42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10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E36091A-2B4C-B665-E37B-6E79F6F0D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18" y="643467"/>
            <a:ext cx="8842963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EF61C3-31ED-116E-5756-AE08965657BA}"/>
              </a:ext>
            </a:extLst>
          </p:cNvPr>
          <p:cNvSpPr txBox="1"/>
          <p:nvPr/>
        </p:nvSpPr>
        <p:spPr>
          <a:xfrm rot="16200000">
            <a:off x="9797717" y="4363453"/>
            <a:ext cx="3194386" cy="5016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BE" sz="1400" dirty="0"/>
              <a:t>Remarque: tâche en bleu = informatisée</a:t>
            </a:r>
            <a:endParaRPr lang="en-US" sz="1400" dirty="0">
              <a:ea typeface="+mn-lt"/>
              <a:cs typeface="+mn-lt"/>
            </a:endParaRPr>
          </a:p>
          <a:p>
            <a:pPr algn="l"/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03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EBFBE48-8802-B21A-EB94-2AB694C9E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8714"/>
            <a:ext cx="10905066" cy="3380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88CEAF-C327-C5EE-D528-64B99E803D92}"/>
              </a:ext>
            </a:extLst>
          </p:cNvPr>
          <p:cNvSpPr txBox="1"/>
          <p:nvPr/>
        </p:nvSpPr>
        <p:spPr>
          <a:xfrm>
            <a:off x="4433638" y="5827295"/>
            <a:ext cx="3204413" cy="5016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BE" sz="1400" dirty="0"/>
              <a:t>Remarque: tâche en bleu = informatisée</a:t>
            </a:r>
            <a:endParaRPr lang="en-US" sz="1400" dirty="0">
              <a:ea typeface="+mn-lt"/>
              <a:cs typeface="+mn-lt"/>
            </a:endParaRPr>
          </a:p>
          <a:p>
            <a:pPr algn="l"/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59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3175B3-B3B6-DF74-B227-1C06D777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BE" sz="3700">
                <a:latin typeface="Calibri" panose="020F0502020204030204" pitchFamily="34" charset="0"/>
                <a:cs typeface="Times New Roman" panose="02020603050405020304" pitchFamily="18" charset="0"/>
              </a:rPr>
              <a:t>Modélisation des actions du système informatique</a:t>
            </a:r>
            <a:endParaRPr lang="fr-BE" sz="3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51E69A-6DCB-BB93-9F56-BD06ACBAD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fr-B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Définir le champ (scope) du système informatique </a:t>
            </a:r>
          </a:p>
          <a:p>
            <a:r>
              <a:rPr lang="fr-B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Modéliser les interactions entre acteur et système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langage de modélisation UML </a:t>
            </a:r>
            <a:r>
              <a:rPr lang="fr-B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B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Unified</a:t>
            </a:r>
            <a:r>
              <a:rPr lang="fr-B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Modeling </a:t>
            </a:r>
            <a:r>
              <a:rPr lang="fr-B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fr-B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fr-BE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B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Diagramme des cas d’utilisation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textuelle des cas d’utilisation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Diagramme d’activités</a:t>
            </a:r>
            <a:endParaRPr lang="fr-BE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341863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E0ACC7-80DC-6444-3721-337E3AB3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fr-BE" sz="5200" dirty="0"/>
              <a:t>Diagramme des cas d’utilisation</a:t>
            </a: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8F10B9-5352-8AE9-8509-853C947AC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7"/>
            <a:ext cx="6268770" cy="3264027"/>
          </a:xfrm>
        </p:spPr>
        <p:txBody>
          <a:bodyPr>
            <a:noAutofit/>
          </a:bodyPr>
          <a:lstStyle/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Modélise les interactions entre les acteurs et le système informatique</a:t>
            </a:r>
          </a:p>
          <a:p>
            <a:endParaRPr lang="fr-BE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B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Les acteurs principaux sont :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L’employé du service réservation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réceptionniste du garage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L’employé du service des paiements</a:t>
            </a:r>
          </a:p>
          <a:p>
            <a:pPr marL="800100" lvl="1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système informatique de location de véhicule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fr-B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Remarque: </a:t>
            </a:r>
            <a:r>
              <a: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B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acteurs Client et Service de gestion des réparations n’auront pas accès au système pour le moment.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82B8DA0-3309-6ACC-1F52-2D7880CB7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2073823"/>
            <a:ext cx="4237686" cy="263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FAE685A-9D85-58BD-7489-B95624476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45" y="178752"/>
            <a:ext cx="6188710" cy="6500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543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9177AD-15B2-B2F6-3F22-B4626E95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BE" sz="4000"/>
              <a:t>Description textuelle des cas d’utilisation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D854F6-A3E7-2228-0130-6FCAD145E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 fontScale="92500" lnSpcReduction="20000"/>
          </a:bodyPr>
          <a:lstStyle/>
          <a:p>
            <a:r>
              <a:rPr lang="fr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cas d’utilisation est détaillé dans une description textuelle = « scénario »</a:t>
            </a:r>
          </a:p>
          <a:p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r-BE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Fournir la liste des véhicules disponibles</a:t>
            </a:r>
          </a:p>
          <a:p>
            <a:pPr lvl="1"/>
            <a:r>
              <a:rPr lang="fr-BE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Créer un nouveau client</a:t>
            </a:r>
          </a:p>
          <a:p>
            <a:pPr lvl="1"/>
            <a:r>
              <a:rPr lang="fr-BE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Enregistrer une réservation </a:t>
            </a:r>
          </a:p>
          <a:p>
            <a:pPr lvl="1"/>
            <a:r>
              <a:rPr lang="fr-BE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Annuler une réservation</a:t>
            </a:r>
          </a:p>
          <a:p>
            <a:pPr lvl="1"/>
            <a:r>
              <a:rPr lang="fr-BE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Enregistrer une location</a:t>
            </a:r>
          </a:p>
          <a:p>
            <a:pPr lvl="1"/>
            <a:r>
              <a:rPr lang="fr-BE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Clôturer une location</a:t>
            </a:r>
          </a:p>
          <a:p>
            <a:pPr lvl="1"/>
            <a:r>
              <a:rPr lang="fr-BE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Facturer la location</a:t>
            </a:r>
          </a:p>
          <a:p>
            <a:pPr lvl="1"/>
            <a:r>
              <a:rPr lang="fr-BE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Facturer la pénalisation d’annulation</a:t>
            </a:r>
          </a:p>
          <a:p>
            <a:pPr lvl="1"/>
            <a:r>
              <a:rPr lang="fr-BE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Payer les dédommagements</a:t>
            </a:r>
          </a:p>
        </p:txBody>
      </p:sp>
    </p:spTree>
    <p:extLst>
      <p:ext uri="{BB962C8B-B14F-4D97-AF65-F5344CB8AC3E}">
        <p14:creationId xmlns:p14="http://schemas.microsoft.com/office/powerpoint/2010/main" val="1174418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50AE09-D140-D186-E6AE-B158E7448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4" y="161770"/>
            <a:ext cx="5959356" cy="35817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9222334-0FC3-39D4-E05B-1A9CA4581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44" y="3743480"/>
            <a:ext cx="5852667" cy="29339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CEA2925-559C-C1EB-1FA2-E9C313EC5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827" y="241630"/>
            <a:ext cx="5875529" cy="17298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C2DE28-5309-03B3-2655-D30206B69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64" y="2173533"/>
            <a:ext cx="5921253" cy="1653683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A0B1B6B-DF37-E81B-C27C-E755753E09EE}"/>
              </a:ext>
            </a:extLst>
          </p:cNvPr>
          <p:cNvCxnSpPr/>
          <p:nvPr/>
        </p:nvCxnSpPr>
        <p:spPr>
          <a:xfrm>
            <a:off x="6096000" y="161770"/>
            <a:ext cx="0" cy="65156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E84C98-28E1-6F90-A276-0EDAFF206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217" y="4029229"/>
            <a:ext cx="2334206" cy="233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1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0365C1-E42F-EDF9-8ABD-04678A5F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fr-BE" sz="5200"/>
              <a:t>Diagramme d’activités</a:t>
            </a: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5BB3C9-DDD7-8B22-83A5-A25BC00A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r>
              <a:rPr lang="fr-B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Représente le flux des actions de manière graphique</a:t>
            </a:r>
          </a:p>
          <a:p>
            <a:r>
              <a:rPr lang="fr-BE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Modélisation de workflow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D22CF57-0EAB-E359-6740-6BB71421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2056643"/>
            <a:ext cx="4237686" cy="266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6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326C5A-1FC8-2740-5B2E-D5298F207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10" y="509270"/>
            <a:ext cx="4792980" cy="583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613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6" name="Rectangle 7185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97D3B61-6594-5203-C1F9-BA445C8CD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89" b="-1"/>
          <a:stretch/>
        </p:blipFill>
        <p:spPr bwMode="auto"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88" name="Freeform: Shape 7187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90" name="Freeform: Shape 7189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258833-654B-B9D7-C80C-B43BDBDF2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fr-BE" sz="3400"/>
              <a:t>Modélisation de la base de données</a:t>
            </a:r>
          </a:p>
        </p:txBody>
      </p:sp>
      <p:sp>
        <p:nvSpPr>
          <p:cNvPr id="7192" name="Rectangle 7191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94" name="Rectangle 7193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064BEC-7CB6-6189-9E45-ED24FB755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621438"/>
          </a:xfrm>
        </p:spPr>
        <p:txBody>
          <a:bodyPr anchor="t">
            <a:normAutofit/>
          </a:bodyPr>
          <a:lstStyle/>
          <a:p>
            <a:pPr marL="228600">
              <a:spcAft>
                <a:spcPts val="800"/>
              </a:spcAft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base de données:</a:t>
            </a:r>
          </a:p>
          <a:p>
            <a:pPr lvl="1">
              <a:spcAft>
                <a:spcPts val="800"/>
              </a:spcAft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contient toutes les données nécessaires au fonctionnement du système informatique</a:t>
            </a:r>
          </a:p>
          <a:p>
            <a:pPr lvl="1">
              <a:spcAft>
                <a:spcPts val="800"/>
              </a:spcAft>
            </a:pPr>
            <a:r>
              <a:rPr lang="fr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rassemblement de données reliées entre elles</a:t>
            </a:r>
          </a:p>
          <a:p>
            <a:pPr marL="228600">
              <a:spcAft>
                <a:spcPts val="800"/>
              </a:spcAft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modélisation de la base de données:</a:t>
            </a:r>
          </a:p>
          <a:p>
            <a:pPr lvl="1">
              <a:spcAft>
                <a:spcPts val="800"/>
              </a:spcAft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conceptualiser l’organisation des données d’un point de vue général</a:t>
            </a:r>
          </a:p>
          <a:p>
            <a:pPr lvl="1">
              <a:spcAft>
                <a:spcPts val="800"/>
              </a:spcAft>
            </a:pP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Schéma entité-association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Schéma relationnel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265398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0DD41-5C81-251D-2212-A310A88C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Plan</a:t>
            </a:r>
            <a:endParaRPr lang="en-US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58FAA5-4F85-2DB2-E75F-9D70C3DAC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714396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882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54" name="Rectangle 9253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56" name="Rectangle 9255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561D31-1AED-ADC0-A556-1DFDE0E0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fr-BE" sz="3200" dirty="0"/>
              <a:t>Schéma entité-association</a:t>
            </a:r>
          </a:p>
        </p:txBody>
      </p:sp>
      <p:sp>
        <p:nvSpPr>
          <p:cNvPr id="9258" name="Rectangle 9257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60" name="Rectangle 9259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995F38-FD6F-A451-9571-C924406F3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486559"/>
            <a:ext cx="6106742" cy="18364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/>
            <a:r>
              <a:rPr lang="fr-BE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Permet de représenter les données de manière conceptuelle.</a:t>
            </a:r>
          </a:p>
          <a:p>
            <a:pPr marL="457200"/>
            <a:r>
              <a:rPr lang="fr-BE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Comporte plusieurs </a:t>
            </a:r>
            <a:r>
              <a:rPr lang="fr-BE" sz="1600" dirty="0">
                <a:latin typeface="Calibri"/>
                <a:ea typeface="Calibri" panose="020F0502020204030204" pitchFamily="34" charset="0"/>
                <a:cs typeface="Times New Roman"/>
              </a:rPr>
              <a:t>classes</a:t>
            </a:r>
            <a:r>
              <a:rPr lang="fr-BE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d’entités</a:t>
            </a:r>
            <a:r>
              <a:rPr lang="fr-BE" sz="16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fr-BE" sz="16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457200"/>
            <a:r>
              <a:rPr lang="fr-BE" sz="1600" dirty="0">
                <a:latin typeface="Calibri"/>
                <a:ea typeface="Calibri" panose="020F0502020204030204" pitchFamily="34" charset="0"/>
                <a:cs typeface="Times New Roman"/>
              </a:rPr>
              <a:t>Chaque classe contient les attributs (= caractéristiques communes)</a:t>
            </a:r>
            <a:endParaRPr lang="fr-BE" sz="16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800"/>
              </a:spcAft>
            </a:pPr>
            <a:r>
              <a:rPr lang="fr-BE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Des associations existent entre les différents groupes afin de relier les données entre elles.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CC7D7C49-384D-0A98-E5A3-154265510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4595" y="3172346"/>
            <a:ext cx="3561850" cy="220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D065495-6B34-A89A-BFDC-A9D208B75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6160"/>
              </p:ext>
            </p:extLst>
          </p:nvPr>
        </p:nvGraphicFramePr>
        <p:xfrm>
          <a:off x="714836" y="3056819"/>
          <a:ext cx="4791340" cy="2493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625">
                  <a:extLst>
                    <a:ext uri="{9D8B030D-6E8A-4147-A177-3AD203B41FA5}">
                      <a16:colId xmlns:a16="http://schemas.microsoft.com/office/drawing/2014/main" val="2684657533"/>
                    </a:ext>
                  </a:extLst>
                </a:gridCol>
                <a:gridCol w="2923715">
                  <a:extLst>
                    <a:ext uri="{9D8B030D-6E8A-4147-A177-3AD203B41FA5}">
                      <a16:colId xmlns:a16="http://schemas.microsoft.com/office/drawing/2014/main" val="2195315790"/>
                    </a:ext>
                  </a:extLst>
                </a:gridCol>
              </a:tblGrid>
              <a:tr h="4156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>
                          <a:effectLst/>
                        </a:rPr>
                        <a:t>Véhicule</a:t>
                      </a:r>
                      <a:endParaRPr lang="fr-BE" sz="1600"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4208" marR="114208" marT="57104" marB="571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>
                          <a:effectLst/>
                        </a:rPr>
                        <a:t>Facture</a:t>
                      </a:r>
                      <a:endParaRPr lang="fr-BE" sz="1600" dirty="0"/>
                    </a:p>
                  </a:txBody>
                  <a:tcPr marL="114208" marR="114208" marT="57104" marB="571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949676"/>
                  </a:ext>
                </a:extLst>
              </a:tr>
              <a:tr h="415653">
                <a:tc>
                  <a:txBody>
                    <a:bodyPr/>
                    <a:lstStyle/>
                    <a:p>
                      <a:r>
                        <a:rPr lang="fr-BE" sz="1600" dirty="0">
                          <a:effectLst/>
                        </a:rPr>
                        <a:t>Modèle</a:t>
                      </a:r>
                      <a:endParaRPr lang="fr-BE" sz="1600" dirty="0"/>
                    </a:p>
                  </a:txBody>
                  <a:tcPr marL="114208" marR="114208" marT="57104" marB="571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effectLst/>
                        </a:rPr>
                        <a:t>Note de dédommagement</a:t>
                      </a:r>
                      <a:endParaRPr lang="fr-BE" sz="1600" dirty="0"/>
                    </a:p>
                  </a:txBody>
                  <a:tcPr marL="114208" marR="114208" marT="57104" marB="571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518609"/>
                  </a:ext>
                </a:extLst>
              </a:tr>
              <a:tr h="415653">
                <a:tc>
                  <a:txBody>
                    <a:bodyPr/>
                    <a:lstStyle/>
                    <a:p>
                      <a:r>
                        <a:rPr lang="fr-BE" sz="1600" dirty="0">
                          <a:effectLst/>
                        </a:rPr>
                        <a:t>Marque</a:t>
                      </a:r>
                      <a:endParaRPr lang="fr-BE" sz="1600" dirty="0"/>
                    </a:p>
                  </a:txBody>
                  <a:tcPr marL="114208" marR="114208" marT="57104" marB="571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effectLst/>
                        </a:rPr>
                        <a:t>Classe de tarification</a:t>
                      </a:r>
                      <a:endParaRPr lang="fr-BE" sz="1600" dirty="0"/>
                    </a:p>
                  </a:txBody>
                  <a:tcPr marL="114208" marR="114208" marT="57104" marB="571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439823"/>
                  </a:ext>
                </a:extLst>
              </a:tr>
              <a:tr h="415653">
                <a:tc>
                  <a:txBody>
                    <a:bodyPr/>
                    <a:lstStyle/>
                    <a:p>
                      <a:r>
                        <a:rPr lang="fr-BE" sz="1600" dirty="0"/>
                        <a:t>Op</a:t>
                      </a:r>
                      <a:r>
                        <a:rPr lang="fr-BE" sz="1600" dirty="0">
                          <a:effectLst/>
                        </a:rPr>
                        <a:t>tion</a:t>
                      </a:r>
                      <a:endParaRPr lang="fr-BE" sz="1600" dirty="0"/>
                    </a:p>
                  </a:txBody>
                  <a:tcPr marL="114208" marR="114208" marT="57104" marB="571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effectLst/>
                        </a:rPr>
                        <a:t>Formule de location</a:t>
                      </a:r>
                      <a:endParaRPr lang="fr-BE" sz="1600" dirty="0"/>
                    </a:p>
                  </a:txBody>
                  <a:tcPr marL="114208" marR="114208" marT="57104" marB="571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917087"/>
                  </a:ext>
                </a:extLst>
              </a:tr>
              <a:tr h="415653">
                <a:tc>
                  <a:txBody>
                    <a:bodyPr/>
                    <a:lstStyle/>
                    <a:p>
                      <a:r>
                        <a:rPr lang="fr-BE" sz="1600" dirty="0">
                          <a:effectLst/>
                        </a:rPr>
                        <a:t>Client</a:t>
                      </a:r>
                      <a:endParaRPr lang="fr-BE" sz="1600" dirty="0"/>
                    </a:p>
                  </a:txBody>
                  <a:tcPr marL="114208" marR="114208" marT="57104" marB="571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effectLst/>
                        </a:rPr>
                        <a:t>Contrat d’assurance </a:t>
                      </a:r>
                      <a:endParaRPr lang="fr-BE" sz="1600" dirty="0"/>
                    </a:p>
                  </a:txBody>
                  <a:tcPr marL="114208" marR="114208" marT="57104" marB="571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653564"/>
                  </a:ext>
                </a:extLst>
              </a:tr>
              <a:tr h="415653">
                <a:tc>
                  <a:txBody>
                    <a:bodyPr/>
                    <a:lstStyle/>
                    <a:p>
                      <a:r>
                        <a:rPr lang="fr-BE" sz="1600" dirty="0">
                          <a:effectLst/>
                        </a:rPr>
                        <a:t>Réservation</a:t>
                      </a:r>
                      <a:endParaRPr lang="fr-BE" sz="1600" dirty="0"/>
                    </a:p>
                  </a:txBody>
                  <a:tcPr marL="114208" marR="114208" marT="57104" marB="571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effectLst/>
                        </a:rPr>
                        <a:t>Assureur</a:t>
                      </a:r>
                      <a:endParaRPr lang="fr-BE" sz="1600" dirty="0"/>
                    </a:p>
                  </a:txBody>
                  <a:tcPr marL="114208" marR="114208" marT="57104" marB="571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254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449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5C5FFA-1B07-EB2D-9639-070DB8DC3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45" y="59372"/>
            <a:ext cx="6188710" cy="6739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743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C677BA-1AD3-D89A-1847-96829ACA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fr-BE" sz="5200"/>
              <a:t>Schéma relationnel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CA0722-59C6-12E2-F1D6-BF4B9BE3E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pPr marL="457200"/>
            <a:r>
              <a:rPr lang="fr-B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Modélisation logique des données</a:t>
            </a:r>
          </a:p>
          <a:p>
            <a:pPr marL="457200"/>
            <a:r>
              <a:rPr lang="fr-BE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T</a:t>
            </a:r>
            <a:r>
              <a:rPr lang="fr-B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raduction » du schéma entité-association</a:t>
            </a:r>
          </a:p>
          <a:p>
            <a:pPr marL="457200"/>
            <a:endParaRPr lang="fr-BE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800"/>
              </a:spcAft>
            </a:pPr>
            <a:r>
              <a:rPr lang="fr-B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Définit la manière dont la base de données sera utilisée </a:t>
            </a:r>
          </a:p>
          <a:p>
            <a:pPr marL="457200">
              <a:spcAft>
                <a:spcPts val="800"/>
              </a:spcAft>
            </a:pPr>
            <a:r>
              <a:rPr lang="fr-BE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B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ontre les relations et les liens entre les tables</a:t>
            </a:r>
          </a:p>
          <a:p>
            <a:endParaRPr lang="fr-BE" sz="220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68DEA2C-BB0A-89DA-0903-F34457589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2199389"/>
            <a:ext cx="4237686" cy="238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03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0EC62BA-9028-BBAA-28B3-A071B11FD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0488" y="14652"/>
            <a:ext cx="4404837" cy="6776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514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FC6282C-C698-50B9-C0D5-ECE585EE2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5" b="30182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937199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CB16F8-F99F-D448-D722-6D7CEC4CB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7F5F463-7739-8955-AF6F-8410E613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fr-BE" sz="5000"/>
              <a:t>Conclusion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0B512C-2DDB-EB00-97E2-EB5732B94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sz="2400" dirty="0"/>
              <a:t>Un service plus rapide et plus efficace</a:t>
            </a:r>
            <a:endParaRPr lang="fr-BE" sz="2400" dirty="0">
              <a:cs typeface="Calibri"/>
            </a:endParaRPr>
          </a:p>
          <a:p>
            <a:r>
              <a:rPr lang="fr-BE" sz="2400" dirty="0"/>
              <a:t>Un client satisfait</a:t>
            </a:r>
            <a:endParaRPr lang="fr-BE" sz="2400" dirty="0">
              <a:cs typeface="Calibri"/>
            </a:endParaRPr>
          </a:p>
          <a:p>
            <a:pPr lvl="1"/>
            <a:r>
              <a:rPr lang="fr-BE" sz="2000" dirty="0"/>
              <a:t>Qui reviendra</a:t>
            </a:r>
          </a:p>
          <a:p>
            <a:pPr lvl="1"/>
            <a:r>
              <a:rPr lang="fr-BE" sz="2000" dirty="0"/>
              <a:t>Qui recommandera la société</a:t>
            </a:r>
            <a:endParaRPr lang="fr-BE" sz="2000" dirty="0">
              <a:cs typeface="Calibri" panose="020F0502020204030204"/>
            </a:endParaRPr>
          </a:p>
          <a:p>
            <a:r>
              <a:rPr lang="fr-BE" sz="2400" dirty="0">
                <a:cs typeface="Calibri" panose="020F0502020204030204"/>
              </a:rPr>
              <a:t>Une automatisation future possible</a:t>
            </a:r>
          </a:p>
        </p:txBody>
      </p:sp>
    </p:spTree>
    <p:extLst>
      <p:ext uri="{BB962C8B-B14F-4D97-AF65-F5344CB8AC3E}">
        <p14:creationId xmlns:p14="http://schemas.microsoft.com/office/powerpoint/2010/main" val="1300519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4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5A828D-02C3-F103-46F7-26F62103E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fr-BE" sz="5200"/>
              <a:t>Contexte</a:t>
            </a:r>
          </a:p>
        </p:txBody>
      </p:sp>
      <p:sp>
        <p:nvSpPr>
          <p:cNvPr id="1034" name="Rectangle 1036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6" name="Rectangle 1038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DDE10D-DE4E-9E04-DCF8-C1F457BC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sz="2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Actuellement, </a:t>
            </a:r>
            <a:r>
              <a:rPr lang="fr-BE" sz="2200" dirty="0">
                <a:latin typeface="Calibri"/>
                <a:ea typeface="Calibri" panose="020F0502020204030204" pitchFamily="34" charset="0"/>
                <a:cs typeface="Times New Roman"/>
              </a:rPr>
              <a:t>les</a:t>
            </a:r>
            <a:r>
              <a:rPr lang="fr-BE" sz="2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activités</a:t>
            </a:r>
            <a:r>
              <a:rPr lang="fr-BE" sz="2200" dirty="0">
                <a:latin typeface="Calibri"/>
                <a:ea typeface="Calibri" panose="020F0502020204030204" pitchFamily="34" charset="0"/>
                <a:cs typeface="Times New Roman"/>
              </a:rPr>
              <a:t> de réservation et de facturation</a:t>
            </a:r>
            <a:r>
              <a:rPr lang="fr-BE" sz="2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se font de manière manuelle, sur papier</a:t>
            </a:r>
            <a:r>
              <a:rPr lang="fr-BE" sz="2200" dirty="0">
                <a:latin typeface="Calibri"/>
                <a:ea typeface="Calibri" panose="020F0502020204030204" pitchFamily="34" charset="0"/>
                <a:cs typeface="Times New Roman"/>
              </a:rPr>
              <a:t> -&gt; risque d'erreur et perte de temps.</a:t>
            </a:r>
            <a:endParaRPr lang="en-US" dirty="0"/>
          </a:p>
          <a:p>
            <a:r>
              <a:rPr lang="fr-BE" sz="2200" dirty="0">
                <a:ea typeface="+mn-lt"/>
                <a:cs typeface="+mn-lt"/>
              </a:rPr>
              <a:t>La société souhaite informatiser ces activités.</a:t>
            </a:r>
            <a:endParaRPr lang="fr-BE" sz="2200" dirty="0">
              <a:ea typeface="+mn-lt"/>
              <a:cs typeface="Times New Roman"/>
            </a:endParaRPr>
          </a:p>
          <a:p>
            <a:r>
              <a:rPr lang="fr-BE" sz="2200" dirty="0">
                <a:ea typeface="+mn-lt"/>
                <a:cs typeface="+mn-lt"/>
              </a:rPr>
              <a:t>Conserver le process métier en place.</a:t>
            </a:r>
          </a:p>
          <a:p>
            <a:r>
              <a:rPr lang="fr-BE" sz="2200" dirty="0">
                <a:ea typeface="+mn-lt"/>
                <a:cs typeface="+mn-lt"/>
              </a:rPr>
              <a:t>Automatisation future -&gt; nécessite changement process métier.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1D8F2B-75B6-35F8-150B-ACAD31F7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2670832"/>
            <a:ext cx="4237686" cy="14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9" name="Rectangle 413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B7A872-4AF5-AF28-E15E-47084DA2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fr-BE" sz="5200" dirty="0"/>
              <a:t>Process métier</a:t>
            </a:r>
          </a:p>
        </p:txBody>
      </p:sp>
      <p:sp>
        <p:nvSpPr>
          <p:cNvPr id="4130" name="Rectangle 413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31" name="Rectangle 413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53D4B5-A25C-B0CA-92F1-77B36848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030194"/>
            <a:ext cx="6268770" cy="38217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BE" sz="1800" dirty="0">
                <a:latin typeface="Calibri"/>
                <a:cs typeface="Times New Roman"/>
              </a:rPr>
              <a:t>Comprendre le process métier et les interactions entre départements -&gt; modélisation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1800" dirty="0">
                <a:latin typeface="Calibri"/>
                <a:cs typeface="Times New Roman"/>
              </a:rPr>
              <a:t>méthode BPMN (Business Process Modeling and Notation)</a:t>
            </a:r>
          </a:p>
          <a:p>
            <a:pPr marL="0" indent="0">
              <a:buNone/>
            </a:pPr>
            <a:endParaRPr lang="fr-BE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BE" sz="1800" dirty="0">
                <a:latin typeface="Calibri"/>
                <a:ea typeface="Calibri" panose="020F0502020204030204" pitchFamily="34" charset="0"/>
                <a:cs typeface="Times New Roman"/>
              </a:rPr>
              <a:t>Vue</a:t>
            </a:r>
            <a:r>
              <a:rPr lang="fr-BE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globale du process général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1800" dirty="0">
                <a:latin typeface="Calibri"/>
                <a:ea typeface="Calibri" panose="020F0502020204030204" pitchFamily="34" charset="0"/>
                <a:cs typeface="Times New Roman"/>
              </a:rPr>
              <a:t>Vue des sous-process:</a:t>
            </a:r>
          </a:p>
          <a:p>
            <a:pPr lvl="1"/>
            <a:r>
              <a:rPr lang="fr-BE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Réserver un véhicule</a:t>
            </a:r>
          </a:p>
          <a:p>
            <a:pPr lvl="1"/>
            <a:r>
              <a:rPr lang="fr-BE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Retirer un véhicule</a:t>
            </a:r>
          </a:p>
          <a:p>
            <a:pPr lvl="1"/>
            <a:r>
              <a:rPr lang="fr-BE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Restituer un véhicule</a:t>
            </a:r>
          </a:p>
          <a:p>
            <a:pPr lvl="1"/>
            <a:r>
              <a:rPr lang="fr-BE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Facturer la location</a:t>
            </a:r>
          </a:p>
          <a:p>
            <a:pPr lvl="1"/>
            <a:r>
              <a:rPr lang="fr-BE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Annuler une réservation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DD47B4-F356-14EB-B00D-F3ADD840A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r="11092" b="9091"/>
          <a:stretch/>
        </p:blipFill>
        <p:spPr bwMode="auto">
          <a:xfrm>
            <a:off x="7494066" y="1714942"/>
            <a:ext cx="4237686" cy="33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2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2" name="Rectangle 1026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5331CE-DD5E-969F-41F7-35989018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fr-BE" sz="5200"/>
              <a:t>Process métier – les acteurs</a:t>
            </a:r>
          </a:p>
        </p:txBody>
      </p:sp>
      <p:sp>
        <p:nvSpPr>
          <p:cNvPr id="10264" name="Rectangle 1026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66" name="Rectangle 1026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AF0C7-D470-0FDC-136B-5D7A91366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B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service réservation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B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garage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B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service des paiements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B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service de gestion des réparations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B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client</a:t>
            </a:r>
          </a:p>
          <a:p>
            <a:pPr marL="0" indent="0">
              <a:buNone/>
            </a:pPr>
            <a:endParaRPr lang="fr-BE" sz="220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CCA9789-1F2F-4057-27B8-D2F08B788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1966317"/>
            <a:ext cx="4237686" cy="284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0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5B1474-8CE1-A450-C7DD-12D150F9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79941"/>
            <a:ext cx="10905066" cy="50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0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BA09F04-8075-2143-3F89-8C8111C0D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88659"/>
            <a:ext cx="10905066" cy="3080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E6DAAE-D604-9F9E-BD42-09694DC18A4E}"/>
              </a:ext>
            </a:extLst>
          </p:cNvPr>
          <p:cNvSpPr txBox="1"/>
          <p:nvPr/>
        </p:nvSpPr>
        <p:spPr>
          <a:xfrm>
            <a:off x="4724401" y="5827295"/>
            <a:ext cx="3124202" cy="5016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BE" sz="1400" dirty="0"/>
              <a:t>Remarque: tâche en bleu = informatisée</a:t>
            </a:r>
            <a:endParaRPr lang="en-US" sz="1400" dirty="0">
              <a:ea typeface="+mn-lt"/>
              <a:cs typeface="+mn-lt"/>
            </a:endParaRPr>
          </a:p>
          <a:p>
            <a:pPr algn="l"/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42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E50B608-B467-AFE4-EC7D-12227B0AF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29774"/>
            <a:ext cx="10905066" cy="4198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B6F2FA-70D8-A1B3-7D3C-EA2BC48BC8ED}"/>
              </a:ext>
            </a:extLst>
          </p:cNvPr>
          <p:cNvSpPr txBox="1"/>
          <p:nvPr/>
        </p:nvSpPr>
        <p:spPr>
          <a:xfrm>
            <a:off x="4834691" y="5837321"/>
            <a:ext cx="3174334" cy="5016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BE" sz="1400" dirty="0"/>
              <a:t>Remarque: tâche en bleu = informatisée</a:t>
            </a:r>
            <a:endParaRPr lang="en-US" sz="1400" dirty="0">
              <a:ea typeface="+mn-lt"/>
              <a:cs typeface="+mn-lt"/>
            </a:endParaRPr>
          </a:p>
          <a:p>
            <a:pPr algn="l"/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4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5E9B09E-AD9A-9C6B-7612-39C31419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8" y="643467"/>
            <a:ext cx="9646864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6AFAE-5075-E702-D2BD-30ABA95F5740}"/>
              </a:ext>
            </a:extLst>
          </p:cNvPr>
          <p:cNvSpPr txBox="1"/>
          <p:nvPr/>
        </p:nvSpPr>
        <p:spPr>
          <a:xfrm rot="16200000">
            <a:off x="9792704" y="4358440"/>
            <a:ext cx="3204413" cy="5016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BE" sz="1400" dirty="0"/>
              <a:t>Remarque: tâche en bleu = informatisée</a:t>
            </a:r>
            <a:endParaRPr lang="en-US" sz="1400" dirty="0">
              <a:ea typeface="+mn-lt"/>
              <a:cs typeface="+mn-lt"/>
            </a:endParaRPr>
          </a:p>
          <a:p>
            <a:pPr algn="l"/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3785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Widescreen</PresentationFormat>
  <Paragraphs>91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Thème Office</vt:lpstr>
      <vt:lpstr>SYSTÈME INFORMATIQUE DE LA SOCIETE DE LOCATION DE VOITURES LOCAVOIT</vt:lpstr>
      <vt:lpstr>Plan</vt:lpstr>
      <vt:lpstr>Contexte</vt:lpstr>
      <vt:lpstr>Process métier</vt:lpstr>
      <vt:lpstr>Process métier – les acteurs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Modélisation des actions du système informatique</vt:lpstr>
      <vt:lpstr>Diagramme des cas d’utilisation</vt:lpstr>
      <vt:lpstr>PowerPoint Presentation</vt:lpstr>
      <vt:lpstr>Description textuelle des cas d’utilisation</vt:lpstr>
      <vt:lpstr>PowerPoint Presentation</vt:lpstr>
      <vt:lpstr>Diagramme d’activités</vt:lpstr>
      <vt:lpstr>PowerPoint Presentation</vt:lpstr>
      <vt:lpstr>Modélisation de la base de données</vt:lpstr>
      <vt:lpstr>Schéma entité-association</vt:lpstr>
      <vt:lpstr>PowerPoint Presentation</vt:lpstr>
      <vt:lpstr>Schéma relationnel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Carole Andre</dc:creator>
  <cp:lastModifiedBy>Carole Andre</cp:lastModifiedBy>
  <cp:revision>112</cp:revision>
  <dcterms:created xsi:type="dcterms:W3CDTF">2022-06-13T14:39:17Z</dcterms:created>
  <dcterms:modified xsi:type="dcterms:W3CDTF">2022-06-15T15:16:21Z</dcterms:modified>
</cp:coreProperties>
</file>